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8"/>
  </p:notesMasterIdLst>
  <p:sldIdLst>
    <p:sldId id="256" r:id="rId2"/>
    <p:sldId id="583" r:id="rId3"/>
    <p:sldId id="326" r:id="rId4"/>
    <p:sldId id="458" r:id="rId5"/>
    <p:sldId id="568" r:id="rId6"/>
    <p:sldId id="586" r:id="rId7"/>
    <p:sldId id="585" r:id="rId8"/>
    <p:sldId id="587" r:id="rId9"/>
    <p:sldId id="590" r:id="rId10"/>
    <p:sldId id="591" r:id="rId11"/>
    <p:sldId id="588" r:id="rId12"/>
    <p:sldId id="592" r:id="rId13"/>
    <p:sldId id="593" r:id="rId14"/>
    <p:sldId id="664" r:id="rId15"/>
    <p:sldId id="665" r:id="rId16"/>
    <p:sldId id="594" r:id="rId17"/>
    <p:sldId id="595" r:id="rId18"/>
    <p:sldId id="596" r:id="rId19"/>
    <p:sldId id="598" r:id="rId20"/>
    <p:sldId id="599" r:id="rId21"/>
    <p:sldId id="606" r:id="rId22"/>
    <p:sldId id="600" r:id="rId23"/>
    <p:sldId id="601" r:id="rId24"/>
    <p:sldId id="602" r:id="rId25"/>
    <p:sldId id="603" r:id="rId26"/>
    <p:sldId id="666" r:id="rId27"/>
    <p:sldId id="667" r:id="rId28"/>
    <p:sldId id="668" r:id="rId29"/>
    <p:sldId id="669" r:id="rId30"/>
    <p:sldId id="776" r:id="rId31"/>
    <p:sldId id="777" r:id="rId32"/>
    <p:sldId id="778" r:id="rId33"/>
    <p:sldId id="670" r:id="rId34"/>
    <p:sldId id="671" r:id="rId35"/>
    <p:sldId id="672" r:id="rId36"/>
    <p:sldId id="673" r:id="rId37"/>
    <p:sldId id="830" r:id="rId38"/>
    <p:sldId id="6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89" r:id="rId54"/>
    <p:sldId id="690" r:id="rId55"/>
    <p:sldId id="608" r:id="rId56"/>
    <p:sldId id="691" r:id="rId57"/>
    <p:sldId id="697" r:id="rId58"/>
    <p:sldId id="831" r:id="rId59"/>
    <p:sldId id="698" r:id="rId60"/>
    <p:sldId id="699" r:id="rId61"/>
    <p:sldId id="700" r:id="rId62"/>
    <p:sldId id="701" r:id="rId63"/>
    <p:sldId id="702" r:id="rId64"/>
    <p:sldId id="703" r:id="rId65"/>
    <p:sldId id="692" r:id="rId66"/>
    <p:sldId id="704" r:id="rId67"/>
    <p:sldId id="705" r:id="rId68"/>
    <p:sldId id="706" r:id="rId69"/>
    <p:sldId id="707" r:id="rId70"/>
    <p:sldId id="708" r:id="rId71"/>
    <p:sldId id="709" r:id="rId72"/>
    <p:sldId id="710" r:id="rId73"/>
    <p:sldId id="711" r:id="rId74"/>
    <p:sldId id="712" r:id="rId75"/>
    <p:sldId id="714" r:id="rId76"/>
    <p:sldId id="713" r:id="rId77"/>
    <p:sldId id="715" r:id="rId78"/>
    <p:sldId id="716" r:id="rId79"/>
    <p:sldId id="717" r:id="rId80"/>
    <p:sldId id="718" r:id="rId81"/>
    <p:sldId id="693" r:id="rId82"/>
    <p:sldId id="719" r:id="rId83"/>
    <p:sldId id="720" r:id="rId84"/>
    <p:sldId id="721" r:id="rId85"/>
    <p:sldId id="722" r:id="rId86"/>
    <p:sldId id="723" r:id="rId87"/>
    <p:sldId id="724" r:id="rId88"/>
    <p:sldId id="694" r:id="rId89"/>
    <p:sldId id="725" r:id="rId90"/>
    <p:sldId id="726" r:id="rId91"/>
    <p:sldId id="727" r:id="rId92"/>
    <p:sldId id="728" r:id="rId93"/>
    <p:sldId id="729" r:id="rId94"/>
    <p:sldId id="730" r:id="rId95"/>
    <p:sldId id="731" r:id="rId96"/>
    <p:sldId id="695" r:id="rId97"/>
    <p:sldId id="732" r:id="rId98"/>
    <p:sldId id="734" r:id="rId99"/>
    <p:sldId id="733" r:id="rId100"/>
    <p:sldId id="735" r:id="rId101"/>
    <p:sldId id="570" r:id="rId102"/>
    <p:sldId id="834" r:id="rId103"/>
    <p:sldId id="736" r:id="rId104"/>
    <p:sldId id="737" r:id="rId105"/>
    <p:sldId id="696" r:id="rId106"/>
    <p:sldId id="739" r:id="rId107"/>
    <p:sldId id="740" r:id="rId108"/>
    <p:sldId id="741" r:id="rId109"/>
    <p:sldId id="742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753" r:id="rId120"/>
    <p:sldId id="755" r:id="rId121"/>
    <p:sldId id="754" r:id="rId122"/>
    <p:sldId id="756" r:id="rId123"/>
    <p:sldId id="757" r:id="rId124"/>
    <p:sldId id="758" r:id="rId125"/>
    <p:sldId id="759" r:id="rId126"/>
    <p:sldId id="761" r:id="rId127"/>
    <p:sldId id="762" r:id="rId128"/>
    <p:sldId id="763" r:id="rId129"/>
    <p:sldId id="764" r:id="rId130"/>
    <p:sldId id="765" r:id="rId131"/>
    <p:sldId id="768" r:id="rId132"/>
    <p:sldId id="769" r:id="rId133"/>
    <p:sldId id="770" r:id="rId134"/>
    <p:sldId id="771" r:id="rId135"/>
    <p:sldId id="772" r:id="rId136"/>
    <p:sldId id="779" r:id="rId137"/>
    <p:sldId id="780" r:id="rId138"/>
    <p:sldId id="781" r:id="rId139"/>
    <p:sldId id="782" r:id="rId140"/>
    <p:sldId id="783" r:id="rId141"/>
    <p:sldId id="784" r:id="rId142"/>
    <p:sldId id="785" r:id="rId143"/>
    <p:sldId id="786" r:id="rId144"/>
    <p:sldId id="787" r:id="rId145"/>
    <p:sldId id="788" r:id="rId146"/>
    <p:sldId id="789" r:id="rId147"/>
    <p:sldId id="790" r:id="rId148"/>
    <p:sldId id="791" r:id="rId149"/>
    <p:sldId id="792" r:id="rId150"/>
    <p:sldId id="773" r:id="rId151"/>
    <p:sldId id="793" r:id="rId152"/>
    <p:sldId id="794" r:id="rId153"/>
    <p:sldId id="795" r:id="rId154"/>
    <p:sldId id="796" r:id="rId155"/>
    <p:sldId id="797" r:id="rId156"/>
    <p:sldId id="798" r:id="rId157"/>
    <p:sldId id="799" r:id="rId158"/>
    <p:sldId id="800" r:id="rId159"/>
    <p:sldId id="801" r:id="rId160"/>
    <p:sldId id="802" r:id="rId161"/>
    <p:sldId id="803" r:id="rId162"/>
    <p:sldId id="804" r:id="rId163"/>
    <p:sldId id="774" r:id="rId164"/>
    <p:sldId id="805" r:id="rId165"/>
    <p:sldId id="810" r:id="rId166"/>
    <p:sldId id="806" r:id="rId167"/>
    <p:sldId id="808" r:id="rId168"/>
    <p:sldId id="809" r:id="rId169"/>
    <p:sldId id="807" r:id="rId170"/>
    <p:sldId id="812" r:id="rId171"/>
    <p:sldId id="813" r:id="rId172"/>
    <p:sldId id="814" r:id="rId173"/>
    <p:sldId id="738" r:id="rId174"/>
    <p:sldId id="815" r:id="rId175"/>
    <p:sldId id="743" r:id="rId176"/>
    <p:sldId id="816" r:id="rId177"/>
    <p:sldId id="760" r:id="rId178"/>
    <p:sldId id="817" r:id="rId179"/>
    <p:sldId id="818" r:id="rId180"/>
    <p:sldId id="819" r:id="rId181"/>
    <p:sldId id="820" r:id="rId182"/>
    <p:sldId id="821" r:id="rId183"/>
    <p:sldId id="822" r:id="rId184"/>
    <p:sldId id="823" r:id="rId185"/>
    <p:sldId id="766" r:id="rId186"/>
    <p:sldId id="824" r:id="rId187"/>
    <p:sldId id="843" r:id="rId188"/>
    <p:sldId id="825" r:id="rId189"/>
    <p:sldId id="767" r:id="rId190"/>
    <p:sldId id="484" r:id="rId191"/>
    <p:sldId id="553" r:id="rId192"/>
    <p:sldId id="486" r:id="rId193"/>
    <p:sldId id="579" r:id="rId194"/>
    <p:sldId id="811" r:id="rId195"/>
    <p:sldId id="552" r:id="rId196"/>
    <p:sldId id="826" r:id="rId197"/>
    <p:sldId id="827" r:id="rId198"/>
    <p:sldId id="828" r:id="rId199"/>
    <p:sldId id="836" r:id="rId200"/>
    <p:sldId id="838" r:id="rId201"/>
    <p:sldId id="839" r:id="rId202"/>
    <p:sldId id="840" r:id="rId203"/>
    <p:sldId id="841" r:id="rId204"/>
    <p:sldId id="842" r:id="rId205"/>
    <p:sldId id="837" r:id="rId206"/>
    <p:sldId id="775" r:id="rId207"/>
    <p:sldId id="829" r:id="rId208"/>
    <p:sldId id="833" r:id="rId209"/>
    <p:sldId id="835" r:id="rId210"/>
    <p:sldId id="832" r:id="rId211"/>
    <p:sldId id="844" r:id="rId212"/>
    <p:sldId id="512" r:id="rId213"/>
    <p:sldId id="514" r:id="rId214"/>
    <p:sldId id="629" r:id="rId215"/>
    <p:sldId id="565" r:id="rId216"/>
    <p:sldId id="542" r:id="rId217"/>
    <p:sldId id="630" r:id="rId218"/>
    <p:sldId id="641" r:id="rId219"/>
    <p:sldId id="324" r:id="rId220"/>
    <p:sldId id="410" r:id="rId221"/>
    <p:sldId id="411" r:id="rId222"/>
    <p:sldId id="554" r:id="rId223"/>
    <p:sldId id="574" r:id="rId224"/>
    <p:sldId id="660" r:id="rId225"/>
    <p:sldId id="655" r:id="rId226"/>
    <p:sldId id="534" r:id="rId227"/>
    <p:sldId id="533" r:id="rId228"/>
    <p:sldId id="479" r:id="rId229"/>
    <p:sldId id="535" r:id="rId230"/>
    <p:sldId id="480" r:id="rId231"/>
    <p:sldId id="536" r:id="rId232"/>
    <p:sldId id="537" r:id="rId233"/>
    <p:sldId id="541" r:id="rId234"/>
    <p:sldId id="538" r:id="rId235"/>
    <p:sldId id="539" r:id="rId236"/>
    <p:sldId id="540" r:id="rId237"/>
    <p:sldId id="481" r:id="rId238"/>
    <p:sldId id="502" r:id="rId239"/>
    <p:sldId id="525" r:id="rId240"/>
    <p:sldId id="546" r:id="rId241"/>
    <p:sldId id="582" r:id="rId242"/>
    <p:sldId id="653" r:id="rId243"/>
    <p:sldId id="521" r:id="rId244"/>
    <p:sldId id="522" r:id="rId245"/>
    <p:sldId id="523" r:id="rId246"/>
    <p:sldId id="520" r:id="rId247"/>
    <p:sldId id="518" r:id="rId248"/>
    <p:sldId id="519" r:id="rId249"/>
    <p:sldId id="524" r:id="rId250"/>
    <p:sldId id="529" r:id="rId251"/>
    <p:sldId id="528" r:id="rId252"/>
    <p:sldId id="503" r:id="rId253"/>
    <p:sldId id="504" r:id="rId254"/>
    <p:sldId id="505" r:id="rId255"/>
    <p:sldId id="506" r:id="rId256"/>
    <p:sldId id="507" r:id="rId257"/>
    <p:sldId id="515" r:id="rId258"/>
    <p:sldId id="516" r:id="rId259"/>
    <p:sldId id="517" r:id="rId260"/>
    <p:sldId id="465" r:id="rId261"/>
    <p:sldId id="471" r:id="rId262"/>
    <p:sldId id="468" r:id="rId263"/>
    <p:sldId id="469" r:id="rId264"/>
    <p:sldId id="474" r:id="rId265"/>
    <p:sldId id="572" r:id="rId266"/>
    <p:sldId id="573" r:id="rId267"/>
  </p:sldIdLst>
  <p:sldSz cx="9144000" cy="6858000" type="screen4x3"/>
  <p:notesSz cx="7315200" cy="96012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A05B43-D70E-4B41-94F2-EE16538BFC35}">
          <p14:sldIdLst>
            <p14:sldId id="256"/>
            <p14:sldId id="583"/>
            <p14:sldId id="326"/>
            <p14:sldId id="458"/>
            <p14:sldId id="568"/>
            <p14:sldId id="586"/>
            <p14:sldId id="585"/>
            <p14:sldId id="587"/>
            <p14:sldId id="590"/>
            <p14:sldId id="591"/>
            <p14:sldId id="588"/>
            <p14:sldId id="592"/>
            <p14:sldId id="593"/>
            <p14:sldId id="664"/>
            <p14:sldId id="665"/>
            <p14:sldId id="594"/>
            <p14:sldId id="595"/>
            <p14:sldId id="596"/>
            <p14:sldId id="598"/>
            <p14:sldId id="599"/>
            <p14:sldId id="606"/>
            <p14:sldId id="600"/>
            <p14:sldId id="601"/>
            <p14:sldId id="602"/>
            <p14:sldId id="603"/>
            <p14:sldId id="666"/>
            <p14:sldId id="667"/>
            <p14:sldId id="668"/>
            <p14:sldId id="669"/>
            <p14:sldId id="776"/>
            <p14:sldId id="777"/>
            <p14:sldId id="778"/>
            <p14:sldId id="670"/>
            <p14:sldId id="671"/>
            <p14:sldId id="672"/>
            <p14:sldId id="673"/>
            <p14:sldId id="830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08"/>
            <p14:sldId id="691"/>
            <p14:sldId id="697"/>
            <p14:sldId id="831"/>
            <p14:sldId id="698"/>
            <p14:sldId id="699"/>
            <p14:sldId id="700"/>
            <p14:sldId id="701"/>
            <p14:sldId id="702"/>
            <p14:sldId id="703"/>
            <p14:sldId id="692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4"/>
            <p14:sldId id="713"/>
            <p14:sldId id="715"/>
            <p14:sldId id="716"/>
            <p14:sldId id="717"/>
            <p14:sldId id="718"/>
            <p14:sldId id="693"/>
            <p14:sldId id="719"/>
            <p14:sldId id="720"/>
            <p14:sldId id="721"/>
            <p14:sldId id="722"/>
            <p14:sldId id="723"/>
            <p14:sldId id="724"/>
            <p14:sldId id="694"/>
            <p14:sldId id="725"/>
            <p14:sldId id="726"/>
            <p14:sldId id="727"/>
            <p14:sldId id="728"/>
            <p14:sldId id="729"/>
            <p14:sldId id="730"/>
            <p14:sldId id="731"/>
            <p14:sldId id="695"/>
            <p14:sldId id="732"/>
            <p14:sldId id="734"/>
            <p14:sldId id="733"/>
            <p14:sldId id="735"/>
            <p14:sldId id="570"/>
            <p14:sldId id="834"/>
            <p14:sldId id="736"/>
            <p14:sldId id="737"/>
            <p14:sldId id="696"/>
            <p14:sldId id="739"/>
            <p14:sldId id="740"/>
            <p14:sldId id="741"/>
            <p14:sldId id="742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5"/>
            <p14:sldId id="754"/>
            <p14:sldId id="756"/>
            <p14:sldId id="757"/>
            <p14:sldId id="758"/>
            <p14:sldId id="759"/>
            <p14:sldId id="761"/>
            <p14:sldId id="762"/>
            <p14:sldId id="763"/>
            <p14:sldId id="764"/>
            <p14:sldId id="765"/>
            <p14:sldId id="768"/>
            <p14:sldId id="769"/>
            <p14:sldId id="770"/>
            <p14:sldId id="771"/>
            <p14:sldId id="772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73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774"/>
            <p14:sldId id="805"/>
            <p14:sldId id="810"/>
            <p14:sldId id="806"/>
            <p14:sldId id="808"/>
            <p14:sldId id="809"/>
            <p14:sldId id="807"/>
            <p14:sldId id="812"/>
            <p14:sldId id="813"/>
            <p14:sldId id="814"/>
            <p14:sldId id="738"/>
            <p14:sldId id="815"/>
            <p14:sldId id="743"/>
            <p14:sldId id="816"/>
            <p14:sldId id="760"/>
            <p14:sldId id="817"/>
            <p14:sldId id="818"/>
            <p14:sldId id="819"/>
            <p14:sldId id="820"/>
            <p14:sldId id="821"/>
            <p14:sldId id="822"/>
            <p14:sldId id="823"/>
            <p14:sldId id="766"/>
            <p14:sldId id="824"/>
            <p14:sldId id="843"/>
            <p14:sldId id="825"/>
            <p14:sldId id="767"/>
            <p14:sldId id="484"/>
            <p14:sldId id="553"/>
            <p14:sldId id="486"/>
            <p14:sldId id="579"/>
            <p14:sldId id="811"/>
            <p14:sldId id="552"/>
            <p14:sldId id="826"/>
            <p14:sldId id="827"/>
            <p14:sldId id="828"/>
            <p14:sldId id="836"/>
            <p14:sldId id="838"/>
            <p14:sldId id="839"/>
            <p14:sldId id="840"/>
            <p14:sldId id="841"/>
            <p14:sldId id="842"/>
            <p14:sldId id="837"/>
            <p14:sldId id="775"/>
            <p14:sldId id="829"/>
            <p14:sldId id="833"/>
            <p14:sldId id="835"/>
            <p14:sldId id="832"/>
            <p14:sldId id="844"/>
            <p14:sldId id="512"/>
            <p14:sldId id="514"/>
            <p14:sldId id="629"/>
            <p14:sldId id="565"/>
            <p14:sldId id="542"/>
            <p14:sldId id="630"/>
            <p14:sldId id="641"/>
            <p14:sldId id="324"/>
            <p14:sldId id="410"/>
            <p14:sldId id="411"/>
            <p14:sldId id="554"/>
            <p14:sldId id="574"/>
            <p14:sldId id="660"/>
            <p14:sldId id="655"/>
            <p14:sldId id="534"/>
            <p14:sldId id="533"/>
            <p14:sldId id="479"/>
            <p14:sldId id="535"/>
            <p14:sldId id="480"/>
            <p14:sldId id="536"/>
            <p14:sldId id="537"/>
            <p14:sldId id="541"/>
            <p14:sldId id="538"/>
            <p14:sldId id="539"/>
            <p14:sldId id="540"/>
            <p14:sldId id="481"/>
            <p14:sldId id="502"/>
            <p14:sldId id="525"/>
            <p14:sldId id="546"/>
            <p14:sldId id="582"/>
            <p14:sldId id="653"/>
            <p14:sldId id="521"/>
            <p14:sldId id="522"/>
            <p14:sldId id="523"/>
            <p14:sldId id="520"/>
            <p14:sldId id="518"/>
            <p14:sldId id="519"/>
            <p14:sldId id="524"/>
            <p14:sldId id="529"/>
            <p14:sldId id="528"/>
            <p14:sldId id="503"/>
            <p14:sldId id="504"/>
            <p14:sldId id="505"/>
            <p14:sldId id="506"/>
            <p14:sldId id="507"/>
            <p14:sldId id="515"/>
            <p14:sldId id="516"/>
            <p14:sldId id="517"/>
            <p14:sldId id="465"/>
            <p14:sldId id="471"/>
            <p14:sldId id="468"/>
            <p14:sldId id="469"/>
            <p14:sldId id="474"/>
            <p14:sldId id="572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083" autoAdjust="0"/>
  </p:normalViewPr>
  <p:slideViewPr>
    <p:cSldViewPr>
      <p:cViewPr varScale="1">
        <p:scale>
          <a:sx n="78" d="100"/>
          <a:sy n="78" d="100"/>
        </p:scale>
        <p:origin x="1555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2142" y="-10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9035" tIns="49517" rIns="99035" bIns="49517" rtlCol="0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9035" tIns="49517" rIns="99035" bIns="49517" rtlCol="0"/>
          <a:lstStyle>
            <a:lvl1pPr algn="r">
              <a:defRPr sz="1300"/>
            </a:lvl1pPr>
          </a:lstStyle>
          <a:p>
            <a:fld id="{E9B7AE57-05D3-40BD-838F-B750AF53A0CA}" type="datetimeFigureOut">
              <a:rPr lang="fr-FR" smtClean="0"/>
              <a:t>06/10/2019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280988"/>
            <a:ext cx="6386512" cy="478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5" tIns="49517" rIns="99035" bIns="49517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5767396"/>
            <a:ext cx="5852160" cy="3113714"/>
          </a:xfrm>
          <a:prstGeom prst="rect">
            <a:avLst/>
          </a:prstGeom>
        </p:spPr>
        <p:txBody>
          <a:bodyPr vert="horz" lIns="99035" tIns="49517" rIns="99035" bIns="49517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35" tIns="49517" rIns="99035" bIns="49517" rtlCol="0" anchor="b"/>
          <a:lstStyle>
            <a:lvl1pPr algn="l">
              <a:defRPr sz="13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35" tIns="49517" rIns="99035" bIns="49517" rtlCol="0" anchor="b"/>
          <a:lstStyle>
            <a:lvl1pPr algn="r">
              <a:defRPr sz="1300"/>
            </a:lvl1pPr>
          </a:lstStyle>
          <a:p>
            <a:fld id="{1D1542AC-D8E9-426A-A6F2-73314BC42E47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58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craft.tv/courses/angular/unit-testing/directives/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mmet.io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263" y="280988"/>
            <a:ext cx="6386512" cy="4789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627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13257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8644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9748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2507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252600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00387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562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58065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327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866077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Note : </a:t>
            </a:r>
            <a:r>
              <a:rPr lang="en-NZ" dirty="0" err="1"/>
              <a:t>j’ai</a:t>
            </a:r>
            <a:r>
              <a:rPr lang="en-NZ" dirty="0"/>
              <a:t> fait un bug … la directive </a:t>
            </a:r>
            <a:r>
              <a:rPr lang="en-NZ" dirty="0" err="1"/>
              <a:t>est</a:t>
            </a:r>
            <a:r>
              <a:rPr lang="en-NZ" dirty="0"/>
              <a:t> </a:t>
            </a:r>
            <a:r>
              <a:rPr lang="en-NZ" dirty="0" err="1"/>
              <a:t>appAutofocus</a:t>
            </a:r>
            <a:r>
              <a:rPr lang="en-NZ" dirty="0"/>
              <a:t>… (</a:t>
            </a:r>
            <a:r>
              <a:rPr lang="en-NZ" dirty="0" err="1"/>
              <a:t>corrig</a:t>
            </a:r>
            <a:r>
              <a:rPr lang="fr-FR" dirty="0"/>
              <a:t>é dans le challenge 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876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3246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81855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23200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6158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8373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62786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6556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5611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01340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57964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230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6617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78417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06764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17742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70816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051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87423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08377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81593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88090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50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40837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2265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0532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96652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39682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31088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85698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65732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72795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21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8581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45291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51963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48030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19252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83189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24020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0819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750542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511701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020820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096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06612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31987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691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751494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intéressant sur le test de directives : </a:t>
            </a:r>
            <a:r>
              <a:rPr lang="fr-FR" dirty="0">
                <a:hlinkClick r:id="rId3"/>
              </a:rPr>
              <a:t>https://codecraft.tv/courses/angular/unit-testing/directives/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54092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 : </a:t>
            </a:r>
            <a:r>
              <a:rPr lang="fr-FR" dirty="0" err="1"/>
              <a:t>Fixture.detectChanges</a:t>
            </a:r>
            <a:r>
              <a:rPr lang="fr-FR" dirty="0"/>
              <a:t> permet de faire tourner les </a:t>
            </a:r>
            <a:r>
              <a:rPr lang="fr-FR" dirty="0" err="1"/>
              <a:t>ngOnInit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00518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687204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137867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règle est la suivante : Si le package @</a:t>
            </a:r>
            <a:r>
              <a:rPr lang="fr-FR" dirty="0" err="1"/>
              <a:t>angular</a:t>
            </a:r>
            <a:r>
              <a:rPr lang="fr-FR" dirty="0"/>
              <a:t>/truc a un répertoire </a:t>
            </a:r>
            <a:r>
              <a:rPr lang="fr-FR" dirty="0" err="1"/>
              <a:t>testing</a:t>
            </a:r>
            <a:r>
              <a:rPr lang="fr-FR" dirty="0"/>
              <a:t>, c’est sûrement qu’il faut </a:t>
            </a:r>
            <a:r>
              <a:rPr lang="fr-FR" dirty="0" err="1"/>
              <a:t>mocker</a:t>
            </a:r>
            <a:r>
              <a:rPr lang="fr-FR" dirty="0"/>
              <a:t> le module.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978523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87912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418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233626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937647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23535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16080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29914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97901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77085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9081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521103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34691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89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2946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41932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599750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208916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08485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74002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5160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697849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48398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112879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260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07653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46764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41011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389016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55972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24621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91974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477187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65706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84356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829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340499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39414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30515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822485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71624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24268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315032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659672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02192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023017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199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5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0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14351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56975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384188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726215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577270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2535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4758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41502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281315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099098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4424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14333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72966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0566982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130002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103330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1951696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60413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Lien </a:t>
            </a:r>
            <a:r>
              <a:rPr lang="en-NZ" dirty="0" err="1"/>
              <a:t>int</a:t>
            </a:r>
            <a:r>
              <a:rPr lang="fr-FR" dirty="0" err="1"/>
              <a:t>éressant</a:t>
            </a:r>
            <a:r>
              <a:rPr lang="fr-FR" dirty="0"/>
              <a:t> :</a:t>
            </a:r>
          </a:p>
          <a:p>
            <a:r>
              <a:rPr lang="fr-FR" dirty="0"/>
              <a:t>Schémas des événements possibles </a:t>
            </a:r>
            <a:r>
              <a:rPr lang="fr-FR" dirty="0" err="1"/>
              <a:t>repertoriés</a:t>
            </a:r>
            <a:r>
              <a:rPr lang="fr-FR" dirty="0"/>
              <a:t> dans ce fichier (click) (</a:t>
            </a:r>
            <a:r>
              <a:rPr lang="fr-FR" dirty="0" err="1"/>
              <a:t>blur</a:t>
            </a:r>
            <a:r>
              <a:rPr lang="fr-FR" dirty="0"/>
              <a:t>) etc.  Surtout la ligne 82 (</a:t>
            </a:r>
            <a:r>
              <a:rPr lang="fr-FR" dirty="0" err="1"/>
              <a:t>HTMLElement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):</a:t>
            </a:r>
          </a:p>
          <a:p>
            <a:r>
              <a:rPr lang="fr-FR" dirty="0"/>
              <a:t>https://github.com/angular/angular/blob/master/packages/compiler/src/schema/dom_element_schema_registry.ts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77954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8028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620581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9771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1791565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300038"/>
            <a:ext cx="6805612" cy="5105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Scénario nominal : c’est le scénario par lequel passent</a:t>
            </a:r>
            <a:r>
              <a:rPr lang="fr-FR" baseline="0" dirty="0"/>
              <a:t> en principe le plus souvent les utilisateurs finaux. Ce sont ces scénarios qui permettent aux utilisateurs finaux d’atteindre leur objectif.</a:t>
            </a:r>
          </a:p>
          <a:p>
            <a:endParaRPr lang="fr-FR" baseline="0" dirty="0"/>
          </a:p>
          <a:p>
            <a:r>
              <a:rPr lang="fr-FR" baseline="0" dirty="0"/>
              <a:t>Scénarios secondaires : ces scénarios permettent à l’application de proposer des choses « en plus », mais ne sont pas forcément important ou ne sont pas joués tous les jours même si ils sont important.</a:t>
            </a:r>
          </a:p>
          <a:p>
            <a:r>
              <a:rPr lang="fr-FR" baseline="0" dirty="0"/>
              <a:t>Exemple : inscription sur un site (l’utilisateur le fait en principe qu’une fois), configuration d’un proxy pour accéder à internet, etc.</a:t>
            </a:r>
          </a:p>
          <a:p>
            <a:endParaRPr lang="fr-FR" baseline="0" dirty="0"/>
          </a:p>
          <a:p>
            <a:r>
              <a:rPr lang="fr-FR" baseline="0" dirty="0"/>
              <a:t>Scénario correcteurs : ce sont des scénarios qui gèrent les imprévus et les erreurs.</a:t>
            </a:r>
          </a:p>
          <a:p>
            <a:r>
              <a:rPr lang="fr-FR" baseline="0" dirty="0"/>
              <a:t>Exemple : mauvais numéro de carte bleue, formulaire erronés, coupure réseaux, bug dans un SI partenaire, etc.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4305305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21087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9352914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20864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80440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05960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86818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2462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727728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596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5053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433900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56652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7259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3926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57789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NgInclude</a:t>
            </a:r>
            <a:r>
              <a:rPr lang="fr-FR" dirty="0"/>
              <a:t> remplacement en </a:t>
            </a:r>
            <a:r>
              <a:rPr lang="fr-FR" dirty="0" err="1"/>
              <a:t>Angular</a:t>
            </a:r>
            <a:r>
              <a:rPr lang="fr-FR" dirty="0"/>
              <a:t> &gt;=2 :</a:t>
            </a:r>
          </a:p>
          <a:p>
            <a:r>
              <a:rPr lang="fr-FR" dirty="0"/>
              <a:t>https://stackoverflow.com/questions/40786490/dynamically-load-html-template-in-angular2/41022709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326052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318799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intéressant :</a:t>
            </a:r>
          </a:p>
          <a:p>
            <a:r>
              <a:rPr lang="fr-FR" dirty="0"/>
              <a:t>https://en.wikipedia.org/wiki/Letter_case#Special_case_styles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63229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26947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0686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9197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5716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260354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0202452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5700736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602106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500656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97095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63825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0815078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123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66001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99314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33714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98349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18296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738219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80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338493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518353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153304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7343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19508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39108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intéressant : </a:t>
            </a:r>
          </a:p>
          <a:p>
            <a:r>
              <a:rPr lang="fr-FR" dirty="0"/>
              <a:t>1) Zone </a:t>
            </a:r>
            <a:r>
              <a:rPr lang="fr-FR" dirty="0" err="1"/>
              <a:t>reversed</a:t>
            </a:r>
            <a:r>
              <a:rPr lang="fr-FR" dirty="0"/>
              <a:t> : https://blog.angularindepth.com/i-reverse-engineered-zones-zone-js-and-here-is-what-ive-found-1f48dc87659b</a:t>
            </a:r>
          </a:p>
          <a:p>
            <a:r>
              <a:rPr lang="fr-FR" dirty="0"/>
              <a:t>2)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Microtask</a:t>
            </a:r>
            <a:r>
              <a:rPr lang="fr-FR" dirty="0"/>
              <a:t>, etc. : https://jakearchibald.com/2015/tasks-microtasks-queues-and-schedules/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733700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intéressant : </a:t>
            </a:r>
          </a:p>
          <a:p>
            <a:r>
              <a:rPr lang="fr-FR" dirty="0"/>
              <a:t>1) Zone </a:t>
            </a:r>
            <a:r>
              <a:rPr lang="fr-FR" dirty="0" err="1"/>
              <a:t>reversed</a:t>
            </a:r>
            <a:r>
              <a:rPr lang="fr-FR" dirty="0"/>
              <a:t> : https://blog.angularindepth.com/i-reverse-engineered-zones-zone-js-and-here-is-what-ive-found-1f48dc87659b</a:t>
            </a:r>
          </a:p>
          <a:p>
            <a:r>
              <a:rPr lang="fr-FR" dirty="0"/>
              <a:t>2) </a:t>
            </a:r>
            <a:r>
              <a:rPr lang="fr-FR" dirty="0" err="1"/>
              <a:t>Task</a:t>
            </a:r>
            <a:r>
              <a:rPr lang="fr-FR" dirty="0"/>
              <a:t>, </a:t>
            </a:r>
            <a:r>
              <a:rPr lang="fr-FR" dirty="0" err="1"/>
              <a:t>Microtask</a:t>
            </a:r>
            <a:r>
              <a:rPr lang="fr-FR" dirty="0"/>
              <a:t>, etc. : https://jakearchibald.com/2015/tasks-microtasks-queues-and-schedules/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649053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Lien intéressant :</a:t>
            </a:r>
          </a:p>
          <a:p>
            <a:r>
              <a:rPr lang="fr-FR" dirty="0"/>
              <a:t>https://medium.com/@MertzAlertz/what-the-hell-is-zone-js-and-why-is-it-in-my-angular-2-6ff28bcf943e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67585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618961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782309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426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071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7623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555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263" y="280988"/>
            <a:ext cx="6386512" cy="4789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1897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07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10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360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547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17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68438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7482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096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748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741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205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68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157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 : </a:t>
            </a:r>
            <a:r>
              <a:rPr lang="fr-FR" dirty="0">
                <a:hlinkClick r:id="rId3"/>
              </a:rPr>
              <a:t>https://emmet.io/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2819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 : c’est un peu le même concept entre le </a:t>
            </a:r>
            <a:r>
              <a:rPr lang="fr-FR" dirty="0" err="1"/>
              <a:t>ShadowDOM</a:t>
            </a:r>
            <a:r>
              <a:rPr lang="fr-FR" dirty="0"/>
              <a:t> et le </a:t>
            </a:r>
            <a:r>
              <a:rPr lang="fr-FR" dirty="0" err="1"/>
              <a:t>LightDOM</a:t>
            </a:r>
            <a:r>
              <a:rPr lang="fr-FR" dirty="0"/>
              <a:t> dans les web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3046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443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98808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9945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border-box : 100% signifie de border à border.</a:t>
            </a:r>
          </a:p>
          <a:p>
            <a:r>
              <a:rPr lang="fr-FR" dirty="0"/>
              <a:t>content-box: 100% signifie de ne pas compter le </a:t>
            </a:r>
            <a:r>
              <a:rPr lang="fr-FR" dirty="0" err="1"/>
              <a:t>padding</a:t>
            </a:r>
            <a:r>
              <a:rPr lang="fr-FR" dirty="0"/>
              <a:t> dedans, ce qui est contre-intuitif.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554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1607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853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55934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2051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870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069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5911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885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96182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22751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128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1375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1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555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3330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6052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2217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1921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82479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0546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4216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1028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4561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49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1247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411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722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367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89103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2896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8700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90325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38975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37838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2551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63223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4781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4624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63605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2101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1575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1540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76913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48066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1472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405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1721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53270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36555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74669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0520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4042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01784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88109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7600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91865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542AC-D8E9-426A-A6F2-73314BC42E47}" type="slidenum">
              <a:rPr lang="fr-FR" smtClean="0"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391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7FB4-794E-4802-A850-0BFD63204A8A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39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4FAB-9947-4D31-8393-835A895C8161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04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7DF6-6CFB-4C21-B661-F886DDF6D63F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148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E5AB-FC19-4579-8D03-54FB40B7B3D1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819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5D01-3637-4893-9B60-B9FB1643E435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953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690A-420B-4A4D-B888-090C2F1B7457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26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0B92-13A2-4FEB-A0F1-4932EE731BCA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21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8CA30-B5CA-4488-B8A6-D77FB962F44B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52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1B71D-60EF-4F95-9F5F-DD487D9A375B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94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7D4D-BE68-4E07-831C-13CBB25F3420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409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3BD5-C4D5-4C4E-AAFF-7F94F373A907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833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4B38-2C5E-4DF1-9C8A-82991FFA9A45}" type="datetime1">
              <a:rPr lang="fr-FR" smtClean="0"/>
              <a:t>06/10/2019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6F86D-B248-40EE-9D98-C59256F5113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064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rxjs.io/" TargetMode="External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xjs-dev.firebaseapp.com/" TargetMode="External"/><Relationship Id="rId4" Type="http://schemas.openxmlformats.org/officeDocument/2006/relationships/hyperlink" Target="https://rxmarbles.com/" TargetMode="Externa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://karma-runner.github.io/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upgrade" TargetMode="Externa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update.angular.io/" TargetMode="Externa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ngular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39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loirock/core-js" TargetMode="External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extension.remotedev.io/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guenego/example-angular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.angular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Formation </a:t>
            </a:r>
            <a:r>
              <a:rPr lang="fr-FR" b="1" dirty="0" err="1"/>
              <a:t>Angular</a:t>
            </a:r>
            <a:r>
              <a:rPr lang="fr-FR" b="1" dirty="0"/>
              <a:t>, maîtriser le </a:t>
            </a:r>
            <a:r>
              <a:rPr lang="fr-FR" b="1" dirty="0" err="1"/>
              <a:t>framework</a:t>
            </a:r>
            <a:r>
              <a:rPr lang="fr-FR" b="1" dirty="0"/>
              <a:t> </a:t>
            </a:r>
            <a:r>
              <a:rPr lang="fr-FR" b="1" dirty="0" err="1"/>
              <a:t>Front-End</a:t>
            </a:r>
            <a:r>
              <a:rPr lang="fr-FR" b="1" dirty="0"/>
              <a:t> de Google 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Jean-Louis Guénégo @ 2018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03253-0BFF-45E4-A89E-C2983F973B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105" y="4685542"/>
            <a:ext cx="1969790" cy="19065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99C11-27BA-4084-B976-90D96977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9667-AC6A-4238-BCD4-BA09CDEF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26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375D-2D53-4460-B859-ACC1555E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Scripts du serveur HTTP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3B2A-0E44-4732-882A-0AC6F85D9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1392221"/>
            <a:ext cx="4416152" cy="496817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4FB2A-32C4-4214-BCA3-09A6E692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0919E-91F6-4884-8E6B-2D6CD556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5480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BCC5-DD39-45DD-A445-DF8F5EC8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Sauver le quizz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BBE2E-D02D-4ED3-8B5B-F61E669DF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fr-FR" dirty="0"/>
              <a:t>Création d’un service pour gérer les quizz.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5BB8C-0C7E-4F62-A902-9CABD737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D6268-9B4E-4617-A909-E8251917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D92AF-113A-406E-82AF-B3A35DB666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214996"/>
            <a:ext cx="3186100" cy="119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26C56-7E02-4B59-A9BA-6F80A1CC4B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2840550"/>
            <a:ext cx="4355976" cy="26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9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F29C-AA95-4E18-ACEA-AAA4C40B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quoi sert un service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FBBA-9419-49D1-9AAF-5BC4BF55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A décharger les composants de certaines pièces de code.</a:t>
            </a:r>
          </a:p>
          <a:p>
            <a:pPr lvl="1"/>
            <a:r>
              <a:rPr lang="fr-FR" dirty="0"/>
              <a:t>Service de composant (component </a:t>
            </a:r>
            <a:r>
              <a:rPr lang="fr-FR" dirty="0" err="1"/>
              <a:t>injector</a:t>
            </a:r>
            <a:r>
              <a:rPr lang="fr-FR" dirty="0"/>
              <a:t>)</a:t>
            </a:r>
          </a:p>
          <a:p>
            <a:r>
              <a:rPr lang="fr-FR" dirty="0"/>
              <a:t>A transférer de l’information entre les composants</a:t>
            </a:r>
          </a:p>
          <a:p>
            <a:pPr lvl="1"/>
            <a:r>
              <a:rPr lang="fr-FR" dirty="0"/>
              <a:t>Service de module (root </a:t>
            </a:r>
            <a:r>
              <a:rPr lang="fr-FR" dirty="0" err="1"/>
              <a:t>injector</a:t>
            </a:r>
            <a:r>
              <a:rPr lang="fr-FR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B0007A-A297-4F69-BF02-ADD1ADBA3BD5}"/>
              </a:ext>
            </a:extLst>
          </p:cNvPr>
          <p:cNvSpPr/>
          <p:nvPr/>
        </p:nvSpPr>
        <p:spPr>
          <a:xfrm>
            <a:off x="1907704" y="4149080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8453-A53C-4EDB-BAE6-CFC134F5D90E}"/>
              </a:ext>
            </a:extLst>
          </p:cNvPr>
          <p:cNvSpPr/>
          <p:nvPr/>
        </p:nvSpPr>
        <p:spPr>
          <a:xfrm>
            <a:off x="2916215" y="5441195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839F2-9619-4644-AAF7-D5ABAE1B79EE}"/>
              </a:ext>
            </a:extLst>
          </p:cNvPr>
          <p:cNvSpPr/>
          <p:nvPr/>
        </p:nvSpPr>
        <p:spPr>
          <a:xfrm>
            <a:off x="2555776" y="4772326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7E3CA-F5FD-42D8-840C-3F2E18740EAB}"/>
              </a:ext>
            </a:extLst>
          </p:cNvPr>
          <p:cNvSpPr/>
          <p:nvPr/>
        </p:nvSpPr>
        <p:spPr>
          <a:xfrm>
            <a:off x="2060104" y="5445224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FF0CF-C5B0-4008-BB1A-AE1AD2BB31A6}"/>
              </a:ext>
            </a:extLst>
          </p:cNvPr>
          <p:cNvSpPr/>
          <p:nvPr/>
        </p:nvSpPr>
        <p:spPr>
          <a:xfrm>
            <a:off x="1259632" y="5445224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9F5E4A-4CBD-4535-8AC0-550818BB2522}"/>
              </a:ext>
            </a:extLst>
          </p:cNvPr>
          <p:cNvSpPr/>
          <p:nvPr/>
        </p:nvSpPr>
        <p:spPr>
          <a:xfrm>
            <a:off x="423047" y="5445224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67A0A1-5647-4CAF-988A-068B49D38756}"/>
              </a:ext>
            </a:extLst>
          </p:cNvPr>
          <p:cNvSpPr/>
          <p:nvPr/>
        </p:nvSpPr>
        <p:spPr>
          <a:xfrm>
            <a:off x="1115616" y="4758680"/>
            <a:ext cx="6480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DC1B5D-650C-41AE-975D-823BC164226F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H="1" flipV="1">
            <a:off x="2231740" y="4653136"/>
            <a:ext cx="648072" cy="11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10EBF7-7729-4377-B7C6-FA8032CF4B4C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747083" y="5262736"/>
            <a:ext cx="692569" cy="18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809D99-FB31-4DB7-AA01-4023F825A3F7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H="1" flipV="1">
            <a:off x="1439652" y="5262736"/>
            <a:ext cx="144016" cy="18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AB9119-7EA6-430B-9183-62F1468EDFA0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2384140" y="5276382"/>
            <a:ext cx="495672" cy="168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CE1B8B-2B8E-4209-957D-6603C3725E0A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2879812" y="5276382"/>
            <a:ext cx="360439" cy="16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24B454-376C-41AB-8126-909BBFA40CB3}"/>
              </a:ext>
            </a:extLst>
          </p:cNvPr>
          <p:cNvCxnSpPr>
            <a:stCxn id="11" idx="0"/>
            <a:endCxn id="4" idx="2"/>
          </p:cNvCxnSpPr>
          <p:nvPr/>
        </p:nvCxnSpPr>
        <p:spPr>
          <a:xfrm flipV="1">
            <a:off x="1439652" y="4653136"/>
            <a:ext cx="792088" cy="10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0C33581-1E28-4F0D-9ADE-E107DD171D35}"/>
              </a:ext>
            </a:extLst>
          </p:cNvPr>
          <p:cNvSpPr/>
          <p:nvPr/>
        </p:nvSpPr>
        <p:spPr>
          <a:xfrm>
            <a:off x="3923928" y="6237312"/>
            <a:ext cx="648072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589CE8-C748-4A13-826E-773B81D33730}"/>
              </a:ext>
            </a:extLst>
          </p:cNvPr>
          <p:cNvCxnSpPr>
            <a:cxnSpLocks/>
            <a:stCxn id="24" idx="2"/>
            <a:endCxn id="8" idx="2"/>
          </p:cNvCxnSpPr>
          <p:nvPr/>
        </p:nvCxnSpPr>
        <p:spPr>
          <a:xfrm flipH="1" flipV="1">
            <a:off x="2384140" y="5949280"/>
            <a:ext cx="153978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43D03C0-4715-4FF5-9611-5A3C83D75C60}"/>
              </a:ext>
            </a:extLst>
          </p:cNvPr>
          <p:cNvCxnSpPr>
            <a:cxnSpLocks/>
            <a:stCxn id="24" idx="0"/>
            <a:endCxn id="7" idx="3"/>
          </p:cNvCxnSpPr>
          <p:nvPr/>
        </p:nvCxnSpPr>
        <p:spPr>
          <a:xfrm flipH="1" flipV="1">
            <a:off x="3203848" y="5024354"/>
            <a:ext cx="1044116" cy="121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D72DF56-C9AA-4837-90DE-A9BB48089137}"/>
              </a:ext>
            </a:extLst>
          </p:cNvPr>
          <p:cNvSpPr/>
          <p:nvPr/>
        </p:nvSpPr>
        <p:spPr>
          <a:xfrm>
            <a:off x="421740" y="6237312"/>
            <a:ext cx="648072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9DF1EB-334F-4684-81A6-F333BA9F3AE3}"/>
              </a:ext>
            </a:extLst>
          </p:cNvPr>
          <p:cNvCxnSpPr>
            <a:stCxn id="31" idx="0"/>
            <a:endCxn id="10" idx="2"/>
          </p:cNvCxnSpPr>
          <p:nvPr/>
        </p:nvCxnSpPr>
        <p:spPr>
          <a:xfrm flipV="1">
            <a:off x="745776" y="5949280"/>
            <a:ext cx="1307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A105934-A188-4D24-91FD-71AB1EE445C1}"/>
              </a:ext>
            </a:extLst>
          </p:cNvPr>
          <p:cNvSpPr/>
          <p:nvPr/>
        </p:nvSpPr>
        <p:spPr>
          <a:xfrm>
            <a:off x="1326214" y="6237312"/>
            <a:ext cx="648072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38E2DE-D5DB-4E71-ABAF-573A255BE077}"/>
              </a:ext>
            </a:extLst>
          </p:cNvPr>
          <p:cNvCxnSpPr>
            <a:stCxn id="34" idx="0"/>
            <a:endCxn id="9" idx="2"/>
          </p:cNvCxnSpPr>
          <p:nvPr/>
        </p:nvCxnSpPr>
        <p:spPr>
          <a:xfrm flipH="1" flipV="1">
            <a:off x="1583668" y="5949280"/>
            <a:ext cx="6658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DF42FF2-D767-4E59-B05F-88E983918B9D}"/>
              </a:ext>
            </a:extLst>
          </p:cNvPr>
          <p:cNvSpPr/>
          <p:nvPr/>
        </p:nvSpPr>
        <p:spPr>
          <a:xfrm>
            <a:off x="133164" y="1916832"/>
            <a:ext cx="648072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4B14750-FDEA-4F68-A683-7E110B2846DF}"/>
              </a:ext>
            </a:extLst>
          </p:cNvPr>
          <p:cNvSpPr/>
          <p:nvPr/>
        </p:nvSpPr>
        <p:spPr>
          <a:xfrm>
            <a:off x="133164" y="3140968"/>
            <a:ext cx="648072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6B92-2CB5-4215-9773-25F31F71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BC35A9-1B3E-416B-8170-2B7B8432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0681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A4CD-7FDB-47F7-B676-B6FAC664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vs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5E2B-A4FF-4889-821A-FB8CDBDE9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classe peut très bien faire le boulot.</a:t>
            </a:r>
          </a:p>
          <a:p>
            <a:r>
              <a:rPr lang="fr-FR" dirty="0"/>
              <a:t>Oui, mais un service est muni de la propriété d’injection de dépendance.</a:t>
            </a:r>
          </a:p>
          <a:p>
            <a:r>
              <a:rPr lang="fr-FR" dirty="0"/>
              <a:t>On peut le remplacer très facilement par un autre service.</a:t>
            </a:r>
          </a:p>
          <a:p>
            <a:r>
              <a:rPr lang="fr-FR" dirty="0"/>
              <a:t>On le verra plus tard quand on fera l’ajout de l’HTTP dans le projet.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0A5BD-5336-4EE2-A574-B481778CE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0E7E9-1760-4D15-A24A-623EE349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4149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435E-B585-43A9-AAC5-24A1E3A8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entité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25F4E-9AF2-4356-94D3-64C2EBE6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57A7-474E-4693-8D52-97D8BC51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60AF-7CC6-4F2B-8D2A-E928AEEEBD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417638"/>
            <a:ext cx="3511504" cy="1363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19751-9ABB-479F-8021-FB429050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284984"/>
            <a:ext cx="5905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03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24F7-BF3B-41BD-A837-24082B49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Submit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CA8F5-7385-4486-8E8B-9B3D31ED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0D145-B549-4122-AD90-5D5BAB7B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734A5-52D3-4788-A110-BBA4043D7B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404" y="1700808"/>
            <a:ext cx="5724128" cy="38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039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EB3C-4A29-44B0-95B5-D72F6085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9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5033-DC73-49AF-9EAB-08BE9444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Mettre toute l’intelligence dans le composant « setup » :</a:t>
            </a:r>
          </a:p>
          <a:p>
            <a:pPr lvl="1"/>
            <a:r>
              <a:rPr lang="fr-FR" dirty="0"/>
              <a:t>Vrai nom du quizz</a:t>
            </a:r>
          </a:p>
          <a:p>
            <a:pPr lvl="1"/>
            <a:r>
              <a:rPr lang="fr-FR" dirty="0"/>
              <a:t>Autofocus sur ajouter une question.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2C7B-CE90-4598-B46D-43C77374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48550-66A6-4ADA-B15F-6C0BFB95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509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910B-AC2E-4B4F-9D43-CA1D3B2C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85034-2A74-4D46-9894-CDDA1D59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9FF84-A3CB-43E2-B620-69DA46F4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B305C-FAF0-4B22-89FA-E7FE8877F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013622"/>
            <a:ext cx="5880373" cy="2063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DA645-8D6F-43A0-AEB1-F8F52E856F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968" y="1844824"/>
            <a:ext cx="5148064" cy="12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16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F2B8-4B2E-472F-A4FE-ECFB8C06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Complétion de la classe avec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2977-F015-48EE-91A7-6E122A09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0292A-394F-462F-8645-D70F2E88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D7DAC-7013-4BA9-B2BA-6E817FC0C4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856" y="1730744"/>
            <a:ext cx="7164288" cy="159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232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A4D4-E78D-442A-8151-CF3D46A7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service </a:t>
            </a:r>
            <a:r>
              <a:rPr lang="fr-FR" dirty="0" err="1"/>
              <a:t>QuizzService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FADAE-F5BF-43E0-9C65-B1100F5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D1370-91B4-4856-971A-509AB01C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CA4AA-44FB-4D82-B2E8-D57128B930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556792"/>
            <a:ext cx="6570476" cy="43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30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A2E3-DD9C-4778-B96F-53733338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composant « setup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CEB39-81A5-4DCA-A4B7-EDEECBE9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1E448-01F1-454A-9224-ECA9B071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109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E7266-3D27-49CD-800C-D551185858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417638"/>
            <a:ext cx="6876256" cy="151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CC076-6075-44F3-8012-8F7CC68F64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3365626"/>
            <a:ext cx="3342051" cy="1513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55E99-8C5F-4DBB-BECE-FF1B0A35DE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6" y="3228460"/>
            <a:ext cx="4906010" cy="25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1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3677-AC62-45B4-9BDF-02B67AB5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de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18A3-101F-4F2E-B013-AD9CF7154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/>
              <a:t>npm</a:t>
            </a:r>
            <a:r>
              <a:rPr lang="fr-FR" dirty="0"/>
              <a:t> init</a:t>
            </a:r>
          </a:p>
          <a:p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endParaRPr lang="fr-FR" dirty="0"/>
          </a:p>
          <a:p>
            <a:endParaRPr lang="fr-FR" dirty="0"/>
          </a:p>
          <a:p>
            <a:r>
              <a:rPr lang="fr-FR" dirty="0"/>
              <a:t>Fichiers mis en œuvre :</a:t>
            </a:r>
          </a:p>
          <a:p>
            <a:pPr lvl="1"/>
            <a:r>
              <a:rPr lang="fr-FR" dirty="0" err="1"/>
              <a:t>package.json</a:t>
            </a:r>
            <a:endParaRPr lang="fr-FR" dirty="0"/>
          </a:p>
          <a:p>
            <a:pPr lvl="1"/>
            <a:r>
              <a:rPr lang="fr-FR" dirty="0"/>
              <a:t>package-</a:t>
            </a:r>
            <a:r>
              <a:rPr lang="fr-FR" dirty="0" err="1"/>
              <a:t>lock.json</a:t>
            </a:r>
            <a:endParaRPr lang="fr-FR" dirty="0"/>
          </a:p>
          <a:p>
            <a:pPr lvl="1"/>
            <a:r>
              <a:rPr lang="fr-FR" dirty="0" err="1"/>
              <a:t>node_modules</a:t>
            </a:r>
            <a:endParaRPr lang="fr-FR" dirty="0"/>
          </a:p>
          <a:p>
            <a:pPr lvl="1"/>
            <a:r>
              <a:rPr lang="fr-FR" dirty="0"/>
              <a:t>server.js</a:t>
            </a:r>
          </a:p>
          <a:p>
            <a:r>
              <a:rPr lang="fr-FR" dirty="0" err="1"/>
              <a:t>npm</a:t>
            </a:r>
            <a:r>
              <a:rPr lang="fr-FR" dirty="0"/>
              <a:t> start</a:t>
            </a:r>
          </a:p>
          <a:p>
            <a:r>
              <a:rPr lang="fr-FR" dirty="0"/>
              <a:t>Consulter </a:t>
            </a:r>
            <a:r>
              <a:rPr lang="fr-FR" dirty="0">
                <a:hlinkClick r:id="rId3"/>
              </a:rPr>
              <a:t>http://localhost:8000</a:t>
            </a:r>
            <a:endParaRPr lang="fr-FR" dirty="0"/>
          </a:p>
          <a:p>
            <a:r>
              <a:rPr lang="fr-FR" dirty="0"/>
              <a:t>Faire pointer le </a:t>
            </a:r>
            <a:r>
              <a:rPr lang="fr-FR" dirty="0" err="1"/>
              <a:t>testserveur</a:t>
            </a:r>
            <a:r>
              <a:rPr lang="fr-FR" dirty="0"/>
              <a:t> sur le répertoire essai/</a:t>
            </a:r>
            <a:r>
              <a:rPr lang="fr-FR" dirty="0" err="1"/>
              <a:t>dist</a:t>
            </a:r>
            <a:r>
              <a:rPr lang="fr-FR" dirty="0"/>
              <a:t>/essai</a:t>
            </a:r>
          </a:p>
          <a:p>
            <a:r>
              <a:rPr lang="fr-FR" dirty="0"/>
              <a:t>Consulter http://localhost:8000/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71A6D-CBD3-46B5-ABED-E60292E2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5C4D7-3B8D-4DA1-875F-6AA8AD2A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21088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51B1-67D6-4A6D-A410-5FBEC3ED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0388A-EABC-4321-B7BE-B20DBCDF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l’intelligence du composant « </a:t>
            </a:r>
            <a:r>
              <a:rPr lang="fr-FR" dirty="0" err="1"/>
              <a:t>AddQuestion</a:t>
            </a:r>
            <a:r>
              <a:rPr lang="fr-FR" dirty="0"/>
              <a:t> » :</a:t>
            </a:r>
          </a:p>
          <a:p>
            <a:pPr lvl="1"/>
            <a:r>
              <a:rPr lang="fr-FR" dirty="0"/>
              <a:t>Mettre le formulaire réactif</a:t>
            </a:r>
          </a:p>
          <a:p>
            <a:pPr lvl="1"/>
            <a:r>
              <a:rPr lang="fr-FR" dirty="0"/>
              <a:t>Mettre une validation sur le formulaire (champ </a:t>
            </a:r>
            <a:r>
              <a:rPr lang="fr-FR" dirty="0" err="1"/>
              <a:t>required</a:t>
            </a:r>
            <a:r>
              <a:rPr lang="fr-FR" dirty="0"/>
              <a:t>)</a:t>
            </a:r>
          </a:p>
          <a:p>
            <a:r>
              <a:rPr lang="fr-FR" dirty="0"/>
              <a:t>Composant « setup » :</a:t>
            </a:r>
          </a:p>
          <a:p>
            <a:pPr lvl="1"/>
            <a:r>
              <a:rPr lang="fr-FR" dirty="0"/>
              <a:t>Enlever le bouton terminer si pas encore de question.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A2DDE-4599-4AA6-B2C4-D001A0F6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83EE0-BCCB-4620-9FFF-0C5AC0CF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072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FCEB-D2EF-4D75-BF0E-96346927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</a:t>
            </a:r>
            <a:r>
              <a:rPr lang="fr-FR" dirty="0" err="1"/>
              <a:t>QuizzService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A3205-A7FD-4402-A703-CEB7A15C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16545-AFE7-4F8D-92F9-5A36653C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CEC4A-DCFB-4592-BDDC-0154894425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340768"/>
            <a:ext cx="6027209" cy="48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91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4F18-564E-493B-B0A6-675B05B2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setup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9AA33-D8E3-4EF3-931C-637AC6DA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ADA5B-EB31-442F-8831-049507C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F9EAC-8329-4BDF-A972-E07D522575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16" y="3194201"/>
            <a:ext cx="7884368" cy="157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FE6B30-86B1-4147-BB79-6DFFED7FFF49}"/>
              </a:ext>
            </a:extLst>
          </p:cNvPr>
          <p:cNvSpPr txBox="1"/>
          <p:nvPr/>
        </p:nvSpPr>
        <p:spPr>
          <a:xfrm>
            <a:off x="278292" y="1841220"/>
            <a:ext cx="858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</a:t>
            </a:r>
            <a:r>
              <a:rPr lang="fr-FR" dirty="0" err="1"/>
              <a:t>ngIf</a:t>
            </a:r>
            <a:r>
              <a:rPr lang="fr-FR" dirty="0"/>
              <a:t> : directive structurelle permettant d’ajouter dynamiquement des morceaux de DOM.</a:t>
            </a:r>
          </a:p>
        </p:txBody>
      </p:sp>
    </p:spTree>
    <p:extLst>
      <p:ext uri="{BB962C8B-B14F-4D97-AF65-F5344CB8AC3E}">
        <p14:creationId xmlns:p14="http://schemas.microsoft.com/office/powerpoint/2010/main" val="14416523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43FC-7627-40C1-8670-C625FBDC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</a:t>
            </a:r>
            <a:r>
              <a:rPr lang="fr-FR" dirty="0" err="1"/>
              <a:t>addQuestion</a:t>
            </a:r>
            <a:r>
              <a:rPr lang="fr-FR" dirty="0"/>
              <a:t>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21594-D43F-4592-85BD-01D57D0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14215-92AA-4AB4-8D4D-E271620A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73E38E-B1B9-4064-A5AF-39851AAF1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417638"/>
            <a:ext cx="8247237" cy="40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19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6071-26F7-44F8-9515-7739B5C7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</a:t>
            </a:r>
            <a:r>
              <a:rPr lang="fr-FR" dirty="0" err="1"/>
              <a:t>addQuestion</a:t>
            </a:r>
            <a:r>
              <a:rPr lang="fr-FR" dirty="0"/>
              <a:t>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4BB4-D3D5-4113-BCF8-2DCABD1B7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7A573-5744-4C14-8B04-5C55B8D4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D5A0A-A59F-491F-94C0-F610598BB1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441904"/>
            <a:ext cx="763360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44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9219-C4D8-4E12-846A-A20E3B0B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134E-6421-4FA6-9246-C3332F722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 « </a:t>
            </a:r>
            <a:r>
              <a:rPr lang="fr-FR" dirty="0" err="1"/>
              <a:t>Finished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Sauver le quizz dans une liste de quizz en utilisant le </a:t>
            </a:r>
            <a:r>
              <a:rPr lang="fr-FR" dirty="0" err="1"/>
              <a:t>LocalStorage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49695-822F-44B6-9CF2-1A0DF62A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D77C0-A5C3-4D6B-826A-EA3F4C57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470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C68C-F027-462A-9B26-096C9E99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Quizz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6025E-028A-4351-BED5-C1968C59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CCF5C-C11A-413A-B819-39F72319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252A7-5371-46FC-AB1B-C513AE8D69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628800"/>
            <a:ext cx="6804248" cy="42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136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165B-2617-470A-B74E-DFD52BD8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Quizz (suite)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D4671-52B5-4E9D-B818-586113ED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14CD3-9E36-4253-BFE4-2652F4A1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B1A39-BDE1-484C-96FE-0D1DAAA0B1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76" y="1498858"/>
            <a:ext cx="6804248" cy="47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50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9B04-E67C-4AD7-8D25-EF8B4944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setup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A077D-AA27-4A19-9D6E-ABA071A5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C0808-B3EA-4624-8BB7-2B420995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7521-ED5D-4788-B6BC-4C12D666A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340768"/>
            <a:ext cx="6987694" cy="1249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B1137-5191-43F6-8141-8354622C41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506" y="2722373"/>
            <a:ext cx="6743780" cy="3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629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C87F-CC15-46F2-9D32-7ECCFBB1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9DC7-740A-4C62-9029-C6A6AD4F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 « Home » :</a:t>
            </a:r>
          </a:p>
          <a:p>
            <a:pPr lvl="1"/>
            <a:r>
              <a:rPr lang="fr-FR" dirty="0" err="1"/>
              <a:t>Disabler</a:t>
            </a:r>
            <a:r>
              <a:rPr lang="fr-FR" dirty="0"/>
              <a:t> le bouton « fais un quizz » si la quizz-store est vide.</a:t>
            </a:r>
          </a:p>
          <a:p>
            <a:r>
              <a:rPr lang="fr-FR" dirty="0"/>
              <a:t>Composant « Liste quizz » : </a:t>
            </a:r>
          </a:p>
          <a:p>
            <a:pPr lvl="1"/>
            <a:r>
              <a:rPr lang="fr-FR" dirty="0"/>
              <a:t>Le faire afficher les quizz de la quizz-store.</a:t>
            </a:r>
          </a:p>
          <a:p>
            <a:r>
              <a:rPr lang="fr-FR" dirty="0"/>
              <a:t>Corriger le bug d’autofocus sur le composant « setup ».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B8503-3FD9-4A4B-A58C-4B9F424C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A6359-B805-4FD8-9DD6-108719AF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778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5BA2-34D3-4B8F-869F-395361D4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en dev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E258C-76B2-4FE1-B0F4-D5F4ACB8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AD81-D7E2-43A9-9F66-21616F37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FA22C-EE9B-4CCE-A605-ED5DB05B19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639331"/>
            <a:ext cx="6320704" cy="31232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46211FA-A6C2-4841-AB14-80873A0803B8}"/>
              </a:ext>
            </a:extLst>
          </p:cNvPr>
          <p:cNvSpPr/>
          <p:nvPr/>
        </p:nvSpPr>
        <p:spPr>
          <a:xfrm>
            <a:off x="2627784" y="3140968"/>
            <a:ext cx="1368152" cy="4320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DBC0CC-74AA-4BFD-9813-F71C58181C22}"/>
              </a:ext>
            </a:extLst>
          </p:cNvPr>
          <p:cNvCxnSpPr>
            <a:cxnSpLocks/>
          </p:cNvCxnSpPr>
          <p:nvPr/>
        </p:nvCxnSpPr>
        <p:spPr>
          <a:xfrm flipH="1">
            <a:off x="3978669" y="1700808"/>
            <a:ext cx="2520280" cy="152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9478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CF7C-3EF4-4061-9FC8-3428F409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Disable</a:t>
            </a:r>
            <a:r>
              <a:rPr lang="fr-FR" dirty="0"/>
              <a:t> le bouton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717AE-6717-4295-B5E0-D843D010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6110F-3B42-47BE-AA62-F8C09746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EE1B4-6B61-4DF6-8B59-2B5B04CE9E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08" y="1700808"/>
            <a:ext cx="8028384" cy="90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A23ED-73D4-4734-83A9-84AE98D647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2" y="4256894"/>
            <a:ext cx="4302224" cy="1874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655CDB-A523-4AB9-A2CB-76EA58B2F8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2708920"/>
            <a:ext cx="3851920" cy="17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9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5880-B5B3-410E-81B5-67785518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quizz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F2CBA-A313-4365-A072-6D20D454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A2844-C182-41C4-87EE-AB4AA5A5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284C-7A5B-4EA9-AF62-EC0EF4772A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56" y="1484784"/>
            <a:ext cx="4043117" cy="1742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18E34-C763-4EDC-93B8-EA6FECA9D5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3357341"/>
            <a:ext cx="8033663" cy="1189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10033-F59C-4734-B12C-53BFB50E4A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4725144"/>
            <a:ext cx="5940152" cy="16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3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5527-EC59-4B76-92DA-E1F8CCE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71BFC-F98E-422F-9FD4-E2B6BE4E7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Composant « Liste » :</a:t>
            </a:r>
          </a:p>
          <a:p>
            <a:pPr lvl="1"/>
            <a:r>
              <a:rPr lang="fr-FR" dirty="0"/>
              <a:t>Rendre les boutons </a:t>
            </a:r>
            <a:r>
              <a:rPr lang="fr-FR" dirty="0" err="1"/>
              <a:t>clickable</a:t>
            </a:r>
            <a:r>
              <a:rPr lang="fr-FR" dirty="0"/>
              <a:t> en sélectionnant le quizz dans </a:t>
            </a:r>
            <a:r>
              <a:rPr lang="fr-FR" dirty="0" err="1"/>
              <a:t>quizz.current</a:t>
            </a:r>
            <a:r>
              <a:rPr lang="fr-FR" dirty="0"/>
              <a:t>, puis rediriger vers /question/1, en initialisant une structure qui mesure l’avancement des réponses du quizz (score et question courante)</a:t>
            </a:r>
          </a:p>
          <a:p>
            <a:r>
              <a:rPr lang="fr-FR" dirty="0"/>
              <a:t>Composant « Question »</a:t>
            </a:r>
          </a:p>
          <a:p>
            <a:pPr lvl="1"/>
            <a:r>
              <a:rPr lang="fr-FR" dirty="0"/>
              <a:t>url : /question/&lt;</a:t>
            </a:r>
            <a:r>
              <a:rPr lang="fr-FR" dirty="0" err="1"/>
              <a:t>num</a:t>
            </a:r>
            <a:r>
              <a:rPr lang="fr-FR" dirty="0"/>
              <a:t>&gt; avec &lt;</a:t>
            </a:r>
            <a:r>
              <a:rPr lang="fr-FR" dirty="0" err="1"/>
              <a:t>num</a:t>
            </a:r>
            <a:r>
              <a:rPr lang="fr-FR" dirty="0"/>
              <a:t>&gt; qui est le numéro de la question commençant à 1.</a:t>
            </a:r>
          </a:p>
          <a:p>
            <a:pPr lvl="1"/>
            <a:r>
              <a:rPr lang="fr-FR" dirty="0"/>
              <a:t>Affiche la question &lt;num-1&gt;</a:t>
            </a:r>
          </a:p>
          <a:p>
            <a:pPr lvl="1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0723D-5C47-480C-989C-2ED4C22C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3C1BD-B625-4587-B030-B38ABF26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20171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05A56-AD18-44D4-9FBA-06F1CE82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Liste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633D5-351E-4E15-9569-58C0D6C4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2CA3B-DD2D-4109-BD4D-75EA5938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A719D-6D63-486B-A8AE-CAF6E3C1CB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42" y="1340768"/>
            <a:ext cx="8316416" cy="1013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754F2-CC09-4F5F-9769-F6D6E1152A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8" y="2479632"/>
            <a:ext cx="5868144" cy="30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70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C905-E6C2-4C6C-8032-09049061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des Quizz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47048-06A7-4DA2-9D76-8DCE93DE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20AC3-453E-4A59-A7E8-ACADA065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5B25F-5BC2-4831-9EDF-8047ED93DA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340768"/>
            <a:ext cx="4109520" cy="244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EE710-10DE-4D97-961A-1FC3B91927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3933056"/>
            <a:ext cx="4860032" cy="21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642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BE02-5EAB-46B6-A95E-B9037BB3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URL de route dynamique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A9D2E-854F-45EB-9F6A-5481784E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FA9E3-5101-413A-84B8-8C78012E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1CE09-DBF9-4928-98C3-C92651CBEE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20" y="1916832"/>
            <a:ext cx="6995759" cy="31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240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DCB3-775D-4B39-9317-303F0BCD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B7433-CA99-4948-B1C1-BABA934F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9E709-45CD-4473-9859-86031C40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0C7DB7-3399-4FE1-B6DA-9E263BC1CD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2132856"/>
            <a:ext cx="7242238" cy="23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39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F21F-6481-4B33-9056-B7C8A460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</a:t>
            </a:r>
            <a:r>
              <a:rPr lang="fr-FR" dirty="0" err="1"/>
              <a:t>QuizzService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B8975-2EBB-4B2D-9A45-318FF50B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01683-68B3-463E-AF92-1E267DE1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A9AC7-C6A7-4580-942D-06E173A63D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417639"/>
            <a:ext cx="3775666" cy="2227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0DE52-69C1-4743-ADE7-2F375323D831}"/>
              </a:ext>
            </a:extLst>
          </p:cNvPr>
          <p:cNvSpPr txBox="1"/>
          <p:nvPr/>
        </p:nvSpPr>
        <p:spPr>
          <a:xfrm>
            <a:off x="4283968" y="2060848"/>
            <a:ext cx="384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ajoute la persistance au « </a:t>
            </a:r>
            <a:r>
              <a:rPr lang="fr-FR" dirty="0" err="1"/>
              <a:t>refresh</a:t>
            </a:r>
            <a:r>
              <a:rPr lang="fr-FR" dirty="0"/>
              <a:t> ».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BC95F-E60E-4B12-880A-063E73706A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178" y="4001763"/>
            <a:ext cx="4572000" cy="1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50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3ED6-B1CD-4F26-ABDB-5352ECA2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 formulaire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EC4AE-3B71-44B6-BFD7-8635B54A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F30F5-303C-41B2-85AB-BAF932147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5A13E-26BF-45B0-80EF-BE72A12FD8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340769"/>
            <a:ext cx="4660651" cy="2232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E6A3F-86E8-456F-BF07-366C3BD1820E}"/>
              </a:ext>
            </a:extLst>
          </p:cNvPr>
          <p:cNvSpPr txBox="1"/>
          <p:nvPr/>
        </p:nvSpPr>
        <p:spPr>
          <a:xfrm>
            <a:off x="5580112" y="1916832"/>
            <a:ext cx="17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faut le module.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13FB4-E72E-4B5C-9B95-4E22B18E9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960625"/>
            <a:ext cx="6516216" cy="2217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461B90-25CC-4EB5-9FF6-2692B3BBBE30}"/>
              </a:ext>
            </a:extLst>
          </p:cNvPr>
          <p:cNvSpPr txBox="1"/>
          <p:nvPr/>
        </p:nvSpPr>
        <p:spPr>
          <a:xfrm>
            <a:off x="4139952" y="3517662"/>
            <a:ext cx="487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 on retouche le DOM pour ajouter le formulaire.</a:t>
            </a:r>
          </a:p>
        </p:txBody>
      </p:sp>
    </p:spTree>
    <p:extLst>
      <p:ext uri="{BB962C8B-B14F-4D97-AF65-F5344CB8AC3E}">
        <p14:creationId xmlns:p14="http://schemas.microsoft.com/office/powerpoint/2010/main" val="11627011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220-559C-4C3D-8D45-1604CDB7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Question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D03DC-D2EB-42AB-BBD3-9D7C4C6B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29442-F2E3-4223-BA20-95A46D3D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129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06179-DB0B-4482-ABF5-3C9C5C7B07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876" y="1628800"/>
            <a:ext cx="6729815" cy="40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F6693-B560-4682-86C2-047A184E81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603367"/>
            <a:ext cx="6466496" cy="3195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4460C-A7C0-46B2-954E-85C52BE1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délivré sur </a:t>
            </a:r>
            <a:r>
              <a:rPr lang="fr-FR" dirty="0" err="1"/>
              <a:t>testserver</a:t>
            </a:r>
            <a:endParaRPr lang="fr-FR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F9EAFE-A502-43E4-A2BE-76D25DE7553D}"/>
              </a:ext>
            </a:extLst>
          </p:cNvPr>
          <p:cNvSpPr/>
          <p:nvPr/>
        </p:nvSpPr>
        <p:spPr>
          <a:xfrm>
            <a:off x="2627784" y="3140968"/>
            <a:ext cx="1368152" cy="4320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C86882-458D-4F80-9821-35CEDAF4FE90}"/>
              </a:ext>
            </a:extLst>
          </p:cNvPr>
          <p:cNvCxnSpPr>
            <a:cxnSpLocks/>
          </p:cNvCxnSpPr>
          <p:nvPr/>
        </p:nvCxnSpPr>
        <p:spPr>
          <a:xfrm flipH="1">
            <a:off x="3978669" y="1700808"/>
            <a:ext cx="2520280" cy="152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7F9DE-E1C1-460F-AD5B-A32BC035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B1670-1407-4DA9-B537-E07E7159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43756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E337-9C5B-42F1-8A71-79E23945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1537-F3D6-43D3-ADA9-C111FF12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Implémenter le bouton « suivant » du composant « question » :</a:t>
            </a:r>
          </a:p>
          <a:p>
            <a:pPr lvl="1"/>
            <a:r>
              <a:rPr lang="fr-FR" dirty="0"/>
              <a:t>Il doit passer à la question suivante</a:t>
            </a:r>
          </a:p>
          <a:p>
            <a:pPr lvl="1"/>
            <a:r>
              <a:rPr lang="fr-FR" dirty="0"/>
              <a:t>Ou donner le score si on a fait toutes les questions</a:t>
            </a:r>
          </a:p>
          <a:p>
            <a:pPr lvl="1"/>
            <a:r>
              <a:rPr lang="fr-FR" dirty="0"/>
              <a:t>Il doit incrémenter le score si la réponse est correcte.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D791B-11CC-4EAC-860A-49FB07B9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A8A7D-3EA8-468E-8C8D-6869BF5D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087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D21-13A0-4954-9555-4C9A4CD1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question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B8C7E-8501-45B6-B6DF-C4979D25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BADE4-F090-4D40-854F-95FCECC1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FA323-7A0E-48C8-9310-0F19427855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561" y="1556792"/>
            <a:ext cx="6670877" cy="43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10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840B-F1F1-4E2D-ACC3-6C8C01AD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 amélioré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B0697-B5EA-4C8E-8333-4395A0945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90EB8-FCC7-4742-8F5D-21E00AF1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3EEFD-D274-4260-9ABC-F8161A22D3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92" y="1417638"/>
            <a:ext cx="7176215" cy="45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08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CE4E-ACDD-48D8-9CB7-16CCCB1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C35E-DF71-4AAC-BBF2-26C7422A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fr-FR" dirty="0"/>
              <a:t>Implémenter l’écran « score » :</a:t>
            </a:r>
          </a:p>
          <a:p>
            <a:pPr lvl="1"/>
            <a:r>
              <a:rPr lang="fr-FR" dirty="0"/>
              <a:t>Indiquer le score</a:t>
            </a:r>
          </a:p>
          <a:p>
            <a:pPr lvl="1"/>
            <a:r>
              <a:rPr lang="fr-FR" dirty="0"/>
              <a:t>Mettre une image « bravo » ou « peut mieux faire » selon le score.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4E0E5-8474-49A9-83CA-7370AD15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FA21E-D3D5-42CB-B335-C59CE47D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14511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8ED6-9851-41B5-85A4-BEA2D3BA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 « score 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B9988-5789-4CB9-AEA7-21C1BC73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E1B4-5D39-4924-B3E9-D78AF404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ECF5C-BE61-45A9-9FAD-64BBABE03C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1276979"/>
            <a:ext cx="5760640" cy="174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A9C4B-EF27-4AE4-BF45-D350C89B23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328" y="3068960"/>
            <a:ext cx="5220072" cy="29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2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DAEA-479A-4AE6-AB55-49BA3A1A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3B81E-2B3B-4CDD-AE90-F22069D41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Implémenter un serveur HTTP qui permet d’assurer la </a:t>
            </a:r>
            <a:r>
              <a:rPr lang="fr-FR" dirty="0" err="1"/>
              <a:t>persistence</a:t>
            </a:r>
            <a:r>
              <a:rPr lang="fr-FR" dirty="0"/>
              <a:t> des quizz créés.</a:t>
            </a:r>
          </a:p>
          <a:p>
            <a:pPr lvl="1"/>
            <a:r>
              <a:rPr lang="fr-FR" dirty="0"/>
              <a:t>GET /</a:t>
            </a:r>
            <a:r>
              <a:rPr lang="fr-FR" dirty="0" err="1"/>
              <a:t>ws</a:t>
            </a:r>
            <a:r>
              <a:rPr lang="fr-FR" dirty="0"/>
              <a:t>/quizz : récupère la quizz-store</a:t>
            </a:r>
          </a:p>
          <a:p>
            <a:pPr lvl="1"/>
            <a:r>
              <a:rPr lang="fr-FR" dirty="0"/>
              <a:t>POST /</a:t>
            </a:r>
            <a:r>
              <a:rPr lang="fr-FR" dirty="0" err="1"/>
              <a:t>ws</a:t>
            </a:r>
            <a:r>
              <a:rPr lang="fr-FR" dirty="0"/>
              <a:t>/quizz : stocke la quizz-store</a:t>
            </a:r>
          </a:p>
          <a:p>
            <a:r>
              <a:rPr lang="fr-FR" dirty="0" err="1"/>
              <a:t>Réecrire</a:t>
            </a:r>
            <a:r>
              <a:rPr lang="fr-FR" dirty="0"/>
              <a:t> le service pour qu’il fonctionne de paire avec le serveur HTTP.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2A5A0-94CA-4F4F-A587-6567195A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3B5F0-E019-4ADC-B50C-C2B3D09A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10485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CBE5-8CFF-4989-9695-7C406455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 Quizz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CFFB5-3540-44BC-985A-6AB716A5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E709C-D193-48B8-BFE3-FDC417EC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C6A7-FB7D-40A9-9A11-1B74E0ED6C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743343"/>
            <a:ext cx="3841372" cy="133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C1DC2-A1CC-4043-B445-3820975BAA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96" y="3645024"/>
            <a:ext cx="3707904" cy="2579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D66AA-BB14-4700-B523-CE18A8F3838E}"/>
              </a:ext>
            </a:extLst>
          </p:cNvPr>
          <p:cNvSpPr txBox="1"/>
          <p:nvPr/>
        </p:nvSpPr>
        <p:spPr>
          <a:xfrm>
            <a:off x="395536" y="3288494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Ajoute le module Http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DFE832-7F02-4961-9396-B37EF965AB75}"/>
              </a:ext>
            </a:extLst>
          </p:cNvPr>
          <p:cNvSpPr txBox="1"/>
          <p:nvPr/>
        </p:nvSpPr>
        <p:spPr>
          <a:xfrm>
            <a:off x="457200" y="1340768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Crée un nouveau service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2F381D-40C0-4805-8929-AFA1F4590F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623808"/>
            <a:ext cx="3563888" cy="2448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BF263C-B98A-4054-ADB9-06A7F6D90936}"/>
              </a:ext>
            </a:extLst>
          </p:cNvPr>
          <p:cNvSpPr txBox="1"/>
          <p:nvPr/>
        </p:nvSpPr>
        <p:spPr>
          <a:xfrm>
            <a:off x="4788024" y="3288494"/>
            <a:ext cx="229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Injecte le service HTTP</a:t>
            </a:r>
          </a:p>
        </p:txBody>
      </p:sp>
    </p:spTree>
    <p:extLst>
      <p:ext uri="{BB962C8B-B14F-4D97-AF65-F5344CB8AC3E}">
        <p14:creationId xmlns:p14="http://schemas.microsoft.com/office/powerpoint/2010/main" val="3789208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F05E-7F8D-4026-9C6F-8B9149B9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9ECBE-06D3-402F-A07B-73323B89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8C0BB-075F-40B9-A817-519B44AA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3AA78-FBAF-420B-BFD4-F0C708F36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39" y="1916832"/>
            <a:ext cx="7510141" cy="2808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1E3B2-EF64-4706-ADCC-C69BF54ED9E8}"/>
              </a:ext>
            </a:extLst>
          </p:cNvPr>
          <p:cNvSpPr txBox="1"/>
          <p:nvPr/>
        </p:nvSpPr>
        <p:spPr>
          <a:xfrm>
            <a:off x="611560" y="1385232"/>
            <a:ext cx="772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Exporte les interfaces (peut être serait il bien de les mettre dans un fichier à part)</a:t>
            </a:r>
          </a:p>
        </p:txBody>
      </p:sp>
    </p:spTree>
    <p:extLst>
      <p:ext uri="{BB962C8B-B14F-4D97-AF65-F5344CB8AC3E}">
        <p14:creationId xmlns:p14="http://schemas.microsoft.com/office/powerpoint/2010/main" val="19107640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CB80-8D0B-477C-A48A-10AAEAC8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HTTP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1574B-EBE5-4268-8ED3-2D1EDFE1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7691E-96D8-4528-AECE-E6F3E758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9DF88-EDAC-4AFC-B0AC-C669089FFC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700808"/>
            <a:ext cx="3984420" cy="2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891CB-6A73-4B2F-A992-3358F8CF5CC5}"/>
              </a:ext>
            </a:extLst>
          </p:cNvPr>
          <p:cNvSpPr txBox="1"/>
          <p:nvPr/>
        </p:nvSpPr>
        <p:spPr>
          <a:xfrm>
            <a:off x="323528" y="1340768"/>
            <a:ext cx="594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ajoute du comportement et on évite de modifier l’existant.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79DDF-C447-4541-9CED-88BFBED5B1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3429000"/>
            <a:ext cx="3563888" cy="2514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0C8478-0133-4E89-9A9E-E928A3DA6B12}"/>
              </a:ext>
            </a:extLst>
          </p:cNvPr>
          <p:cNvSpPr txBox="1"/>
          <p:nvPr/>
        </p:nvSpPr>
        <p:spPr>
          <a:xfrm>
            <a:off x="2915816" y="5175163"/>
            <a:ext cx="178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sans serveur</a:t>
            </a:r>
          </a:p>
        </p:txBody>
      </p:sp>
    </p:spTree>
    <p:extLst>
      <p:ext uri="{BB962C8B-B14F-4D97-AF65-F5344CB8AC3E}">
        <p14:creationId xmlns:p14="http://schemas.microsoft.com/office/powerpoint/2010/main" val="19376836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C1EA-5736-4F69-B40B-33DFD476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sur serveur http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E17C-AADE-44A1-81EA-4D66FAF9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DD1A1-647E-4779-9E14-F3D15724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139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23DD5-B1A7-4E07-A203-97D4A11536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26988"/>
            <a:ext cx="3707904" cy="226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801CD-A16F-480E-B710-325DE3E6FD27}"/>
              </a:ext>
            </a:extLst>
          </p:cNvPr>
          <p:cNvSpPr txBox="1"/>
          <p:nvPr/>
        </p:nvSpPr>
        <p:spPr>
          <a:xfrm>
            <a:off x="323528" y="1196752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démarre le serveur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96E12-F47B-41CA-B69A-3C534D4E0E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1844824"/>
            <a:ext cx="3755748" cy="2650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8C4A0-1C8E-43B0-A0B6-FE7DA1EFC107}"/>
              </a:ext>
            </a:extLst>
          </p:cNvPr>
          <p:cNvSpPr txBox="1"/>
          <p:nvPr/>
        </p:nvSpPr>
        <p:spPr>
          <a:xfrm>
            <a:off x="4788024" y="1381418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constate un CORS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D9234-3765-4369-AE95-AEBB4787762B}"/>
              </a:ext>
            </a:extLst>
          </p:cNvPr>
          <p:cNvSpPr txBox="1"/>
          <p:nvPr/>
        </p:nvSpPr>
        <p:spPr>
          <a:xfrm>
            <a:off x="1043608" y="4869160"/>
            <a:ext cx="6658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CORS : nécessité que le serveur permette l’utilisation du web service.</a:t>
            </a:r>
          </a:p>
          <a:p>
            <a:r>
              <a:rPr lang="fr-FR" dirty="0"/>
              <a:t>Pour cela il faut que le serveur renvoie dans l’entête de sa réponse :</a:t>
            </a:r>
          </a:p>
          <a:p>
            <a:r>
              <a:rPr lang="fr-FR" dirty="0"/>
              <a:t>Access-Control-</a:t>
            </a:r>
            <a:r>
              <a:rPr lang="fr-FR" dirty="0" err="1"/>
              <a:t>Allow</a:t>
            </a:r>
            <a:r>
              <a:rPr lang="fr-FR" dirty="0"/>
              <a:t>-Origin: 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07B35-A171-4645-9DC7-E87A225B24B4}"/>
              </a:ext>
            </a:extLst>
          </p:cNvPr>
          <p:cNvSpPr txBox="1"/>
          <p:nvPr/>
        </p:nvSpPr>
        <p:spPr>
          <a:xfrm>
            <a:off x="1043608" y="5868540"/>
            <a:ext cx="41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Express fait ça avec un plugin dédié : cors.</a:t>
            </a:r>
          </a:p>
        </p:txBody>
      </p:sp>
    </p:spTree>
    <p:extLst>
      <p:ext uri="{BB962C8B-B14F-4D97-AF65-F5344CB8AC3E}">
        <p14:creationId xmlns:p14="http://schemas.microsoft.com/office/powerpoint/2010/main" val="283574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72FF-54A2-4C74-BA21-A1DA53CD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marcher les 3 types de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E694-B427-4CC2-B394-C7A940B8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lint</a:t>
            </a:r>
            <a:endParaRPr lang="fr-FR" dirty="0"/>
          </a:p>
          <a:p>
            <a:r>
              <a:rPr lang="fr-FR" dirty="0" err="1"/>
              <a:t>ng</a:t>
            </a:r>
            <a:r>
              <a:rPr lang="fr-FR" dirty="0"/>
              <a:t>  test</a:t>
            </a:r>
          </a:p>
          <a:p>
            <a:r>
              <a:rPr lang="fr-FR" dirty="0" err="1"/>
              <a:t>ng</a:t>
            </a:r>
            <a:r>
              <a:rPr lang="fr-FR" dirty="0"/>
              <a:t> e2e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26750-DCAB-4670-9F77-1DDBA6AC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9B416-3DF0-40CF-B5A2-3C4F2139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9396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4DEF5-30C9-456F-999D-A33A7AE0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place du CORS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F31E4-9DB0-4EAF-A779-860AC2B2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C4F40-D8D2-4C86-9406-3239E748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1A63D-2172-4752-BAAA-064A26520F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4135722"/>
            <a:ext cx="2895600" cy="2042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35AF5-D377-4934-8F91-87CDE6623D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167" y="1534146"/>
            <a:ext cx="3291458" cy="237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7E113-FEC1-4A45-9550-EC2894A67D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700808"/>
            <a:ext cx="4619389" cy="2042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57C242-A468-48DC-97FD-921DE552A495}"/>
              </a:ext>
            </a:extLst>
          </p:cNvPr>
          <p:cNvSpPr txBox="1"/>
          <p:nvPr/>
        </p:nvSpPr>
        <p:spPr>
          <a:xfrm>
            <a:off x="107504" y="1232972"/>
            <a:ext cx="11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npm</a:t>
            </a:r>
            <a:r>
              <a:rPr lang="fr-FR" dirty="0"/>
              <a:t> i cors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3CD06-11F1-4D1C-8F94-953C34B87B43}"/>
              </a:ext>
            </a:extLst>
          </p:cNvPr>
          <p:cNvSpPr txBox="1"/>
          <p:nvPr/>
        </p:nvSpPr>
        <p:spPr>
          <a:xfrm>
            <a:off x="5148064" y="1180067"/>
            <a:ext cx="206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du plugin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2F83B-9A1A-4A58-9A3C-ECE456854A25}"/>
              </a:ext>
            </a:extLst>
          </p:cNvPr>
          <p:cNvSpPr txBox="1"/>
          <p:nvPr/>
        </p:nvSpPr>
        <p:spPr>
          <a:xfrm>
            <a:off x="1115616" y="4941168"/>
            <a:ext cx="323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: ça gueule plus sur le CORS.</a:t>
            </a:r>
          </a:p>
        </p:txBody>
      </p:sp>
    </p:spTree>
    <p:extLst>
      <p:ext uri="{BB962C8B-B14F-4D97-AF65-F5344CB8AC3E}">
        <p14:creationId xmlns:p14="http://schemas.microsoft.com/office/powerpoint/2010/main" val="20196094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9DB2-E2A0-4895-8F4A-64C6E8D8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nodemon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6FF8-44EE-4341-BD63-14EE820A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But : Eviter de redémarrer le serveur à chaque changement de son code.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4E9A1-F37C-47BC-B9AE-9B12FF50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B6B5E-6137-4525-8269-D78F481A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B6AEB-913E-4ABA-A124-D64F96E6F2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452" y="4641323"/>
            <a:ext cx="3635896" cy="123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5FDCA5-670E-45DB-A91A-C9428BEBF6D2}"/>
              </a:ext>
            </a:extLst>
          </p:cNvPr>
          <p:cNvSpPr txBox="1"/>
          <p:nvPr/>
        </p:nvSpPr>
        <p:spPr>
          <a:xfrm>
            <a:off x="3851920" y="5137075"/>
            <a:ext cx="112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Npm</a:t>
            </a:r>
            <a:r>
              <a:rPr lang="fr-FR" dirty="0"/>
              <a:t> start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0552E8-CC89-4CD7-B35B-F54A79D22B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2917688"/>
            <a:ext cx="3972189" cy="1907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E38A6F-6052-42B7-9370-5F235F8512AB}"/>
              </a:ext>
            </a:extLst>
          </p:cNvPr>
          <p:cNvSpPr txBox="1"/>
          <p:nvPr/>
        </p:nvSpPr>
        <p:spPr>
          <a:xfrm>
            <a:off x="539552" y="2548356"/>
            <a:ext cx="571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Npm</a:t>
            </a:r>
            <a:r>
              <a:rPr lang="fr-FR" dirty="0"/>
              <a:t> i </a:t>
            </a:r>
            <a:r>
              <a:rPr lang="fr-FR" dirty="0" err="1"/>
              <a:t>nodemon</a:t>
            </a:r>
            <a:r>
              <a:rPr lang="fr-FR" dirty="0"/>
              <a:t> et ensuite ajouter un script de démarrage.</a:t>
            </a:r>
          </a:p>
        </p:txBody>
      </p:sp>
    </p:spTree>
    <p:extLst>
      <p:ext uri="{BB962C8B-B14F-4D97-AF65-F5344CB8AC3E}">
        <p14:creationId xmlns:p14="http://schemas.microsoft.com/office/powerpoint/2010/main" val="37757545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3E67-9C38-40D4-A6DE-27C53D81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Implémentation du web service 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4883D-CA73-41D7-82E6-592B0C8F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8028A-BC2D-4EB9-A240-ABABE767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FACFF-EEA7-4FA8-A64C-F05C6C9CA4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772816"/>
            <a:ext cx="6721158" cy="337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4EB0A-2F0C-4195-ACDE-86662DF52D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5632472"/>
            <a:ext cx="1641351" cy="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51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5D97-01FD-4A6E-BB54-E75D0B5D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1CCD1-8CC8-40F6-820F-DD1BB3E0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D3213-E3C4-4089-9D3A-4993DCD4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98D92-052B-43E1-AFD2-2A27CA4B70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2132856"/>
            <a:ext cx="3923928" cy="2786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BC8CF-307B-43EF-9722-960EE32F921E}"/>
              </a:ext>
            </a:extLst>
          </p:cNvPr>
          <p:cNvSpPr txBox="1"/>
          <p:nvPr/>
        </p:nvSpPr>
        <p:spPr>
          <a:xfrm>
            <a:off x="683568" y="314096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: Plus d’erreur (le service GET a fonctionné)</a:t>
            </a:r>
          </a:p>
        </p:txBody>
      </p:sp>
    </p:spTree>
    <p:extLst>
      <p:ext uri="{BB962C8B-B14F-4D97-AF65-F5344CB8AC3E}">
        <p14:creationId xmlns:p14="http://schemas.microsoft.com/office/powerpoint/2010/main" val="5850181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D9DD-2F60-4B9F-B317-B46510DE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Bug sur JSON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B5B8B-E45A-4150-90DE-38F3D449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45ADE-BCA5-420D-8A63-6B3B1D76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03B0-AB8F-4D70-9C30-FA00A0113B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772816"/>
            <a:ext cx="6588224" cy="24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664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2D98-DF7F-453F-94CA-9861BA17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encore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13399-934C-4C3B-9674-FB578DCD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55097-A476-43F9-A81A-7AD31880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8CA3C-4B63-4A8A-BD39-AB4F9B5374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44" y="1628800"/>
            <a:ext cx="7380312" cy="38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21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5EB8-2E0B-4701-BC0F-83E6AE07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un quizz HTTP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9B2B9-8225-4585-A104-6A8972F5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272B4-01D9-44A1-B180-305B570B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E7A58-C0E5-429C-A33B-79A7E6BAEA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258149"/>
            <a:ext cx="5906258" cy="3506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7AC4E-B5BB-407B-B1EC-A19233602D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3973531"/>
            <a:ext cx="4499992" cy="2382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78CC3-763D-4540-AAD3-4D1DB407FB84}"/>
              </a:ext>
            </a:extLst>
          </p:cNvPr>
          <p:cNvSpPr txBox="1"/>
          <p:nvPr/>
        </p:nvSpPr>
        <p:spPr>
          <a:xfrm>
            <a:off x="611560" y="5445224"/>
            <a:ext cx="26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Erreur 405 comme prévue</a:t>
            </a:r>
          </a:p>
        </p:txBody>
      </p:sp>
    </p:spTree>
    <p:extLst>
      <p:ext uri="{BB962C8B-B14F-4D97-AF65-F5344CB8AC3E}">
        <p14:creationId xmlns:p14="http://schemas.microsoft.com/office/powerpoint/2010/main" val="39089849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B12F-FAD5-41A2-88E5-15936A1C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sur quelques codes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6887A-5EC9-40B6-B586-F49AD6670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2xx : succès</a:t>
            </a:r>
          </a:p>
          <a:p>
            <a:pPr lvl="1"/>
            <a:r>
              <a:rPr lang="fr-FR" dirty="0"/>
              <a:t>200 : OK</a:t>
            </a:r>
          </a:p>
          <a:p>
            <a:pPr lvl="1"/>
            <a:r>
              <a:rPr lang="fr-FR" dirty="0"/>
              <a:t>201 : OK, et ressource créée</a:t>
            </a:r>
          </a:p>
          <a:p>
            <a:pPr lvl="1"/>
            <a:r>
              <a:rPr lang="fr-FR" dirty="0"/>
              <a:t>204 : OK, et réponse vide</a:t>
            </a:r>
          </a:p>
          <a:p>
            <a:r>
              <a:rPr lang="fr-FR" dirty="0"/>
              <a:t>4xx : erreur de la part du client web.</a:t>
            </a:r>
          </a:p>
          <a:p>
            <a:pPr lvl="1"/>
            <a:r>
              <a:rPr lang="fr-FR" dirty="0"/>
              <a:t>404 : ressource non trouvé</a:t>
            </a:r>
          </a:p>
          <a:p>
            <a:pPr lvl="1"/>
            <a:r>
              <a:rPr lang="fr-FR" dirty="0"/>
              <a:t>405 : méthode sur ressource non trouvée</a:t>
            </a:r>
          </a:p>
          <a:p>
            <a:r>
              <a:rPr lang="fr-FR" dirty="0"/>
              <a:t>5xx : erreur de la part du serveur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57058-2022-4428-8A49-F25C3826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8DE9F-4C2D-4CE4-8E02-AC1866E9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48440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143B-F901-4EFD-B647-7D5A195F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Implémentation du POST sur le serveur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EBF9C-C329-4BD6-A85F-04F2E8E4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966CB-B645-48DE-8CB8-09C53818C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67EFB-63F5-4ABB-8F14-021DB8E8C1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070140"/>
            <a:ext cx="6708169" cy="3960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4E3F9-09CB-4451-91E9-E5B4CB4D8D0A}"/>
              </a:ext>
            </a:extLst>
          </p:cNvPr>
          <p:cNvSpPr txBox="1"/>
          <p:nvPr/>
        </p:nvSpPr>
        <p:spPr>
          <a:xfrm>
            <a:off x="1115616" y="1700808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Mea culpa: réécriture du GET…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083E6-3F49-4CDB-B361-9014541664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925" y="4793107"/>
            <a:ext cx="2825502" cy="9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90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F353-F148-4768-A947-2D1EFF36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Proxy sur 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C2EE8-D91F-4064-9D8A-BD13EF16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DFDD-65CB-4BCD-A550-E26E72D0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149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A3E1C-C755-4739-917E-4CCDD47D7E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01" y="2252842"/>
            <a:ext cx="6350999" cy="2056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89F14-137B-4322-A34B-16B9E40A460F}"/>
              </a:ext>
            </a:extLst>
          </p:cNvPr>
          <p:cNvSpPr txBox="1"/>
          <p:nvPr/>
        </p:nvSpPr>
        <p:spPr>
          <a:xfrm>
            <a:off x="107504" y="1917043"/>
            <a:ext cx="257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Dans la conf de </a:t>
            </a:r>
            <a:r>
              <a:rPr lang="fr-FR" dirty="0" err="1"/>
              <a:t>ng</a:t>
            </a:r>
            <a:r>
              <a:rPr lang="fr-FR" dirty="0"/>
              <a:t> serve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D6D92-8687-48BA-8B33-3176354037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5051767"/>
            <a:ext cx="2987824" cy="1256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E746DF-BECD-4F3F-BC56-9A778ECE6151}"/>
              </a:ext>
            </a:extLst>
          </p:cNvPr>
          <p:cNvSpPr txBox="1"/>
          <p:nvPr/>
        </p:nvSpPr>
        <p:spPr>
          <a:xfrm>
            <a:off x="107504" y="4642320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fichier proxy conf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CB97F-4C5B-44E5-9643-F644810A3C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8976" y="4418854"/>
            <a:ext cx="2987824" cy="1822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E84B4-03C7-4365-AE05-B8E6F994A283}"/>
              </a:ext>
            </a:extLst>
          </p:cNvPr>
          <p:cNvSpPr txBox="1"/>
          <p:nvPr/>
        </p:nvSpPr>
        <p:spPr>
          <a:xfrm>
            <a:off x="4276633" y="4834393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utilise QUE des url relatives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6873A-28F8-485B-BFCE-399F4930E53A}"/>
              </a:ext>
            </a:extLst>
          </p:cNvPr>
          <p:cNvSpPr txBox="1"/>
          <p:nvPr/>
        </p:nvSpPr>
        <p:spPr>
          <a:xfrm>
            <a:off x="123375" y="1186846"/>
            <a:ext cx="692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Avantage : vous évite une conf par environnement en mettant que des URL relatives pour les appels HTTP.</a:t>
            </a:r>
          </a:p>
        </p:txBody>
      </p:sp>
    </p:spTree>
    <p:extLst>
      <p:ext uri="{BB962C8B-B14F-4D97-AF65-F5344CB8AC3E}">
        <p14:creationId xmlns:p14="http://schemas.microsoft.com/office/powerpoint/2010/main" val="322404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57A5-7110-49B3-BB9D-A1A2F840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F6CA-D66C-473A-92AE-889EAAE6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Voir la branche exo1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4109D-B9A5-44F8-BEC2-B73AD5BF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DAB93-8834-402E-9014-668E1DB9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7233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98BA-B2D6-46D1-AEF1-CBB73269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ABE26-5871-4C93-8680-DCA23D030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Linter tout le projet</a:t>
            </a:r>
          </a:p>
          <a:p>
            <a:r>
              <a:rPr lang="fr-FR" dirty="0"/>
              <a:t>Faire que tous les tests unitaires passent, sans en désactiver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E6C11-B5A3-4F7C-A38A-4483B5EDF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50EA-7B1A-4566-8C06-6A0ECF14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3855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8A06-60D6-4B9F-85F4-BC4125EC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Linter un projet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11C9D-C3BC-4FB8-B24D-612FC244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AE619-99C7-4454-845E-994B5499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075EE-5540-400E-A429-12D09D22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4" y="2500982"/>
            <a:ext cx="6749131" cy="12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02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7B52-AFC4-4931-A31F-EEAC3DFB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Test </a:t>
            </a:r>
            <a:r>
              <a:rPr lang="en-NZ" dirty="0" err="1"/>
              <a:t>unitaire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13AB-F3D1-49D7-93AA-DAB041AD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Pour les faire marcher, </a:t>
            </a:r>
            <a:r>
              <a:rPr lang="en-NZ" dirty="0" err="1"/>
              <a:t>il</a:t>
            </a:r>
            <a:r>
              <a:rPr lang="en-NZ" dirty="0"/>
              <a:t> </a:t>
            </a:r>
            <a:r>
              <a:rPr lang="en-NZ" dirty="0" err="1"/>
              <a:t>n’y</a:t>
            </a:r>
            <a:r>
              <a:rPr lang="en-NZ" dirty="0"/>
              <a:t> a pas </a:t>
            </a:r>
            <a:r>
              <a:rPr lang="en-NZ" dirty="0" err="1"/>
              <a:t>besoin</a:t>
            </a:r>
            <a:r>
              <a:rPr lang="en-NZ" dirty="0"/>
              <a:t> de </a:t>
            </a:r>
            <a:r>
              <a:rPr lang="en-NZ" dirty="0" err="1"/>
              <a:t>serveur</a:t>
            </a:r>
            <a:r>
              <a:rPr lang="en-NZ" dirty="0"/>
              <a:t>, </a:t>
            </a:r>
            <a:r>
              <a:rPr lang="en-NZ" dirty="0" err="1"/>
              <a:t>ou</a:t>
            </a:r>
            <a:r>
              <a:rPr lang="en-NZ" dirty="0"/>
              <a:t> </a:t>
            </a:r>
            <a:r>
              <a:rPr lang="en-NZ" dirty="0" err="1"/>
              <a:t>autre</a:t>
            </a:r>
            <a:r>
              <a:rPr lang="en-NZ" dirty="0"/>
              <a:t> </a:t>
            </a:r>
            <a:r>
              <a:rPr lang="en-NZ" dirty="0" err="1"/>
              <a:t>processus</a:t>
            </a:r>
            <a:r>
              <a:rPr lang="en-NZ" dirty="0"/>
              <a:t>. La </a:t>
            </a:r>
            <a:r>
              <a:rPr lang="en-NZ" dirty="0" err="1"/>
              <a:t>commande</a:t>
            </a:r>
            <a:r>
              <a:rPr lang="en-NZ" dirty="0"/>
              <a:t> “ng test” </a:t>
            </a:r>
            <a:r>
              <a:rPr lang="en-NZ" dirty="0" err="1"/>
              <a:t>est</a:t>
            </a:r>
            <a:r>
              <a:rPr lang="en-NZ" dirty="0"/>
              <a:t> </a:t>
            </a:r>
            <a:r>
              <a:rPr lang="en-NZ" dirty="0" err="1"/>
              <a:t>autonome</a:t>
            </a:r>
            <a:r>
              <a:rPr lang="en-NZ" dirty="0"/>
              <a:t>.</a:t>
            </a:r>
          </a:p>
          <a:p>
            <a:r>
              <a:rPr lang="en-NZ" dirty="0"/>
              <a:t>Angular utilise </a:t>
            </a:r>
            <a:r>
              <a:rPr lang="en-NZ" dirty="0" err="1"/>
              <a:t>l’outil</a:t>
            </a:r>
            <a:r>
              <a:rPr lang="en-NZ" dirty="0"/>
              <a:t> karma avec le framework jasmine.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BE1B1-B3BF-429C-8C83-05E05FA1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F7C1A-0A3F-4E41-A155-8DD8A1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26772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F468-ACF2-47CD-A33B-D2835044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ng test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7FBE-987F-40EC-A7AB-C323467FC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966A2-C5C7-43DA-8CB7-0A46815B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0120E-B4C1-49E7-BD70-719EE95FCA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72" y="1484784"/>
            <a:ext cx="6876256" cy="2879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425BA-6019-495B-BA43-1B9021FA7B25}"/>
              </a:ext>
            </a:extLst>
          </p:cNvPr>
          <p:cNvSpPr txBox="1"/>
          <p:nvPr/>
        </p:nvSpPr>
        <p:spPr>
          <a:xfrm>
            <a:off x="251520" y="4725144"/>
            <a:ext cx="701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Correction : Il </a:t>
            </a:r>
            <a:r>
              <a:rPr lang="en-NZ" dirty="0" err="1"/>
              <a:t>faut</a:t>
            </a:r>
            <a:r>
              <a:rPr lang="en-NZ" dirty="0"/>
              <a:t> tester la directive </a:t>
            </a:r>
            <a:r>
              <a:rPr lang="en-NZ" dirty="0" err="1"/>
              <a:t>en</a:t>
            </a:r>
            <a:r>
              <a:rPr lang="en-NZ" dirty="0"/>
              <a:t> </a:t>
            </a:r>
            <a:r>
              <a:rPr lang="fr-FR" dirty="0"/>
              <a:t>étant accrochée à un composant.</a:t>
            </a:r>
            <a:r>
              <a:rPr lang="en-NZ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76867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1D79-751E-4FAF-A089-0BDA846B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directive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8E098-FFB1-4E73-ACD9-AA79DA4F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E8DE5-B0E1-4106-A036-04377E07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328D9-45B8-4AFB-8A52-85A5A30D99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1484784"/>
            <a:ext cx="6588224" cy="47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58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6E9-24AA-433A-9F53-EBB10CF5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test que la directive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77D16-0C7A-426B-B58C-55C4E798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D6BFE-1015-4D53-9243-01AEB60E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FBA13-4FA5-4C17-A8CE-D207F370DE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492896"/>
            <a:ext cx="6804248" cy="2645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9C92E-86E3-4741-94DD-68F130829012}"/>
              </a:ext>
            </a:extLst>
          </p:cNvPr>
          <p:cNvSpPr txBox="1"/>
          <p:nvPr/>
        </p:nvSpPr>
        <p:spPr>
          <a:xfrm>
            <a:off x="899592" y="1844824"/>
            <a:ext cx="612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Attention, ceci n’est que temporaire. Donc, on ne </a:t>
            </a:r>
            <a:r>
              <a:rPr lang="fr-FR" dirty="0" err="1"/>
              <a:t>committe</a:t>
            </a:r>
            <a:r>
              <a:rPr lang="fr-FR" dirty="0"/>
              <a:t> pas.</a:t>
            </a:r>
          </a:p>
        </p:txBody>
      </p:sp>
    </p:spTree>
    <p:extLst>
      <p:ext uri="{BB962C8B-B14F-4D97-AF65-F5344CB8AC3E}">
        <p14:creationId xmlns:p14="http://schemas.microsoft.com/office/powerpoint/2010/main" val="441765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9DBA-827C-4014-B3D9-FAF97CD0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Eviter le </a:t>
            </a:r>
            <a:r>
              <a:rPr lang="fr-FR" dirty="0" err="1"/>
              <a:t>random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DD8B-F553-4F43-92C7-C98CFD29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18BAA-C063-4C4B-8737-AC85ECC7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03FE5-55A8-4EE8-A379-46AD2C3332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340768"/>
            <a:ext cx="7308304" cy="46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427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36AE-9A5F-4BF8-8103-ACD36613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Test </a:t>
            </a:r>
            <a:r>
              <a:rPr lang="en-NZ" dirty="0" err="1"/>
              <a:t>AppComponent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77EB4-4239-43F0-AD9B-9804F26F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5F465-4A5E-485D-91C3-20E593F4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B6863-7E0F-4277-8382-71BB2CA43A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417638"/>
            <a:ext cx="3816424" cy="1255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E4FB7-87F3-45A1-8EEF-F44205866D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44" y="2742546"/>
            <a:ext cx="5580112" cy="36376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ADF6F-8190-4171-A178-F6F07534060E}"/>
              </a:ext>
            </a:extLst>
          </p:cNvPr>
          <p:cNvCxnSpPr/>
          <p:nvPr/>
        </p:nvCxnSpPr>
        <p:spPr>
          <a:xfrm>
            <a:off x="1403648" y="2852936"/>
            <a:ext cx="2232248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683C06-0B62-4D6F-9C18-5B46F9ABA48F}"/>
              </a:ext>
            </a:extLst>
          </p:cNvPr>
          <p:cNvSpPr txBox="1"/>
          <p:nvPr/>
        </p:nvSpPr>
        <p:spPr>
          <a:xfrm>
            <a:off x="251520" y="2204864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/>
              <a:t>Il </a:t>
            </a:r>
            <a:r>
              <a:rPr lang="en-NZ" sz="1200" dirty="0" err="1"/>
              <a:t>faut</a:t>
            </a:r>
            <a:r>
              <a:rPr lang="en-NZ" sz="1200" dirty="0"/>
              <a:t> que le testbed ait </a:t>
            </a:r>
            <a:r>
              <a:rPr lang="en-NZ" sz="1200" dirty="0" err="1"/>
              <a:t>tous</a:t>
            </a:r>
            <a:r>
              <a:rPr lang="en-NZ" sz="1200" dirty="0"/>
              <a:t> les d</a:t>
            </a:r>
            <a:r>
              <a:rPr lang="fr-FR" sz="1200" dirty="0" err="1"/>
              <a:t>épendances</a:t>
            </a:r>
            <a:r>
              <a:rPr lang="fr-FR" sz="1200" dirty="0"/>
              <a:t> qui lui sont utiles.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3A84A-02FA-423A-968B-BF3048B7F286}"/>
              </a:ext>
            </a:extLst>
          </p:cNvPr>
          <p:cNvCxnSpPr/>
          <p:nvPr/>
        </p:nvCxnSpPr>
        <p:spPr>
          <a:xfrm flipH="1">
            <a:off x="5436096" y="2348880"/>
            <a:ext cx="1440160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BF766A-5174-451C-AC0B-D9A7ECF95A08}"/>
              </a:ext>
            </a:extLst>
          </p:cNvPr>
          <p:cNvSpPr txBox="1"/>
          <p:nvPr/>
        </p:nvSpPr>
        <p:spPr>
          <a:xfrm>
            <a:off x="6444208" y="184482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Certains modules </a:t>
            </a:r>
            <a:r>
              <a:rPr lang="fr-FR" sz="1200" dirty="0" err="1"/>
              <a:t>Angular</a:t>
            </a:r>
            <a:r>
              <a:rPr lang="fr-FR" sz="1200" dirty="0"/>
              <a:t> sont remplacés par des </a:t>
            </a:r>
            <a:r>
              <a:rPr lang="fr-FR" sz="1200" dirty="0" err="1"/>
              <a:t>mocks</a:t>
            </a:r>
            <a:r>
              <a:rPr lang="fr-F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80717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D9C9-E51A-44FF-ABDA-FD6EA576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Ecran de test Karma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E12C9-EBDE-4D6F-9D7A-AAB9EE3C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76F43-C184-4BD0-84BA-FF4B73F9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51776-9DE1-4CBB-AFAF-383B3DE778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409" y="1271517"/>
            <a:ext cx="6633181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8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D49C-573F-4DFE-8BBA-1CC6B7C5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</a:t>
            </a:r>
            <a:r>
              <a:rPr lang="fr-FR" dirty="0" err="1"/>
              <a:t>BodyComponent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A08-3A63-45B9-8D5D-BAA11CF8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E0016-CA67-43E5-A528-12A3FCFB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159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F1111-289C-485B-B962-41793F67CA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030246"/>
            <a:ext cx="6300192" cy="3713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6D4505-EF7D-4CB6-957B-EB4118E02D66}"/>
              </a:ext>
            </a:extLst>
          </p:cNvPr>
          <p:cNvSpPr txBox="1"/>
          <p:nvPr/>
        </p:nvSpPr>
        <p:spPr>
          <a:xfrm>
            <a:off x="467544" y="1417638"/>
            <a:ext cx="39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manquait juste un import des </a:t>
            </a:r>
            <a:r>
              <a:rPr lang="fr-FR" dirty="0" err="1"/>
              <a:t>routers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13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89C1-0871-414E-8036-1BA8231A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 des fichiers de </a:t>
            </a:r>
            <a:r>
              <a:rPr lang="fr-FR" dirty="0" err="1"/>
              <a:t>ng</a:t>
            </a:r>
            <a:r>
              <a:rPr lang="fr-FR" dirty="0"/>
              <a:t>-cli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B0D5C-5EFD-4E4E-A625-C71EA783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2317013" cy="450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DCA4D-2D8F-4D05-B3E6-B73A8D6C5491}"/>
              </a:ext>
            </a:extLst>
          </p:cNvPr>
          <p:cNvSpPr txBox="1"/>
          <p:nvPr/>
        </p:nvSpPr>
        <p:spPr>
          <a:xfrm>
            <a:off x="3144597" y="1232972"/>
            <a:ext cx="551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Compléter chaque répertoire/fichier avec sa signification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306EC-2BA5-4C27-B27B-E40E1075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5C06F6-C3CF-4BE8-8AEE-FD64C1E1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15082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9F3D-A945-483C-AF1A-D5EC0935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des routes du </a:t>
            </a:r>
            <a:r>
              <a:rPr lang="fr-FR" dirty="0" err="1"/>
              <a:t>create</a:t>
            </a:r>
            <a:r>
              <a:rPr lang="fr-FR" dirty="0"/>
              <a:t> quizz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33478-5B2E-4E42-A64E-7D47CF8B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5F6E4-CE85-4D11-AB09-37EFE526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AE264-C815-4A88-A6A6-E507450AAD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33" y="1844824"/>
            <a:ext cx="8071534" cy="1826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A9BEB-7047-41C1-9FE9-818D26AE4F67}"/>
              </a:ext>
            </a:extLst>
          </p:cNvPr>
          <p:cNvSpPr txBox="1"/>
          <p:nvPr/>
        </p:nvSpPr>
        <p:spPr>
          <a:xfrm>
            <a:off x="457200" y="1417638"/>
            <a:ext cx="454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sécurise le composant en ajoutant un *</a:t>
            </a:r>
            <a:r>
              <a:rPr lang="fr-FR" dirty="0" err="1"/>
              <a:t>ngIf</a:t>
            </a:r>
            <a:r>
              <a:rPr lang="fr-FR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0531E-D7E5-4743-8661-94263C12EB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4041815"/>
            <a:ext cx="3275856" cy="1874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C23BE-D814-4169-899E-53E2674DD876}"/>
              </a:ext>
            </a:extLst>
          </p:cNvPr>
          <p:cNvSpPr txBox="1"/>
          <p:nvPr/>
        </p:nvSpPr>
        <p:spPr>
          <a:xfrm>
            <a:off x="755577" y="450912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 reste, c’est que des problèmes d’import.</a:t>
            </a:r>
          </a:p>
        </p:txBody>
      </p:sp>
    </p:spTree>
    <p:extLst>
      <p:ext uri="{BB962C8B-B14F-4D97-AF65-F5344CB8AC3E}">
        <p14:creationId xmlns:p14="http://schemas.microsoft.com/office/powerpoint/2010/main" val="966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6CFD-95EB-427A-B295-08F3CFA2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des routes du </a:t>
            </a:r>
            <a:r>
              <a:rPr lang="fr-FR" dirty="0" err="1"/>
              <a:t>exec</a:t>
            </a:r>
            <a:r>
              <a:rPr lang="fr-FR" dirty="0"/>
              <a:t> quizz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FAFC9-DE96-46CC-A065-15C892F5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78B77-C0DF-46CD-86A9-3FEA8E16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D4437-EF4D-42E5-8DC6-9F7D852877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9" y="1772817"/>
            <a:ext cx="4017180" cy="1584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01151-F044-4490-A9FD-1A6AC9F36A15}"/>
              </a:ext>
            </a:extLst>
          </p:cNvPr>
          <p:cNvSpPr txBox="1"/>
          <p:nvPr/>
        </p:nvSpPr>
        <p:spPr>
          <a:xfrm>
            <a:off x="377408" y="1340395"/>
            <a:ext cx="726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Schéma de correction identiques : ajout de test sur </a:t>
            </a:r>
            <a:r>
              <a:rPr lang="fr-FR" dirty="0" err="1"/>
              <a:t>quizz.current</a:t>
            </a:r>
            <a:r>
              <a:rPr lang="fr-FR" dirty="0"/>
              <a:t> et imports.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867CA-ADA8-4C60-9316-69064D7E70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2699479"/>
            <a:ext cx="5940152" cy="343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459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4341-44D0-4E9A-9196-3EF5200C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Test headless avec coverage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A0EA9-E387-4367-A1AA-7E7D696E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5F90F-16C3-463F-BFEB-3C784410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716AD-1DAD-45CD-9021-085B2F8C83CC}"/>
              </a:ext>
            </a:extLst>
          </p:cNvPr>
          <p:cNvSpPr txBox="1"/>
          <p:nvPr/>
        </p:nvSpPr>
        <p:spPr>
          <a:xfrm>
            <a:off x="971600" y="134076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Headless :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CCCB6-1B7A-440A-B614-FD0E9804D13A}"/>
              </a:ext>
            </a:extLst>
          </p:cNvPr>
          <p:cNvSpPr txBox="1"/>
          <p:nvPr/>
        </p:nvSpPr>
        <p:spPr>
          <a:xfrm>
            <a:off x="971600" y="2272880"/>
            <a:ext cx="251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Headless avec coverage :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13114-A48F-40BF-960D-B9E8EF42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64904"/>
            <a:ext cx="8229600" cy="31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E2A8A-4BAD-4D2E-98B0-8B1AD6B64A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92" y="1694502"/>
            <a:ext cx="6019800" cy="2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4A1DF-0355-4BE8-B2C9-0484A8428F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536" y="3547167"/>
            <a:ext cx="5414928" cy="2775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DFD97-03A5-4353-BBCC-44E620F8BF3F}"/>
              </a:ext>
            </a:extLst>
          </p:cNvPr>
          <p:cNvSpPr txBox="1"/>
          <p:nvPr/>
        </p:nvSpPr>
        <p:spPr>
          <a:xfrm>
            <a:off x="457200" y="3143969"/>
            <a:ext cx="851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Un r</a:t>
            </a:r>
            <a:r>
              <a:rPr lang="fr-FR" dirty="0" err="1"/>
              <a:t>épertoire</a:t>
            </a:r>
            <a:r>
              <a:rPr lang="fr-FR" dirty="0"/>
              <a:t> « </a:t>
            </a:r>
            <a:r>
              <a:rPr lang="fr-FR" dirty="0" err="1"/>
              <a:t>coverage</a:t>
            </a:r>
            <a:r>
              <a:rPr lang="fr-FR" dirty="0"/>
              <a:t> » est créé avec un site web dedans résumant le rapport de test.</a:t>
            </a:r>
          </a:p>
        </p:txBody>
      </p:sp>
    </p:spTree>
    <p:extLst>
      <p:ext uri="{BB962C8B-B14F-4D97-AF65-F5344CB8AC3E}">
        <p14:creationId xmlns:p14="http://schemas.microsoft.com/office/powerpoint/2010/main" val="131338169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5297-0D79-413F-B245-DF5B641A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11328-B80E-4986-B7D8-14B4F13DF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 scénario </a:t>
            </a:r>
            <a:r>
              <a:rPr lang="fr-FR" dirty="0" err="1"/>
              <a:t>protractor</a:t>
            </a:r>
            <a:r>
              <a:rPr lang="fr-FR" dirty="0"/>
              <a:t> qui permet de créer un quizz</a:t>
            </a:r>
          </a:p>
          <a:p>
            <a:r>
              <a:rPr lang="fr-FR" dirty="0"/>
              <a:t>Faire un autre qui permet de réaliser un quizz.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B049E-8A2D-49E5-B17F-330D1253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60E07-8F0A-4427-9928-ACB5C0047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039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F9B1-83A1-45E0-9497-9A6B4AEB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e2e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DCA2-E63E-4447-B93B-2AE6A788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Pour gagner du temps en dev, démarrer le serveur de dev (</a:t>
            </a:r>
            <a:r>
              <a:rPr lang="fr-FR" dirty="0" err="1"/>
              <a:t>ng</a:t>
            </a:r>
            <a:r>
              <a:rPr lang="fr-FR" dirty="0"/>
              <a:t> serve), le serveur back-office HTTP des APIs, puis </a:t>
            </a:r>
            <a:r>
              <a:rPr lang="fr-FR" dirty="0" err="1"/>
              <a:t>protractor</a:t>
            </a:r>
            <a:r>
              <a:rPr lang="fr-FR" dirty="0"/>
              <a:t> ensuite avec la commande suivante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3E2E8-6DF0-4D72-8276-E3B51D7B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DEF54-8D9D-4EBD-9BED-624B3BE2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164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79B23-93B9-49EB-9E32-26372C593A36}"/>
              </a:ext>
            </a:extLst>
          </p:cNvPr>
          <p:cNvSpPr txBox="1"/>
          <p:nvPr/>
        </p:nvSpPr>
        <p:spPr>
          <a:xfrm>
            <a:off x="1403648" y="3251524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testserver</a:t>
            </a:r>
            <a:r>
              <a:rPr lang="fr-FR" dirty="0"/>
              <a:t>&gt; </a:t>
            </a:r>
            <a:r>
              <a:rPr lang="fr-FR" dirty="0" err="1"/>
              <a:t>npm</a:t>
            </a:r>
            <a:r>
              <a:rPr lang="fr-FR" dirty="0"/>
              <a:t> 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F4D65-E2AD-4470-BA55-D1104F641F24}"/>
              </a:ext>
            </a:extLst>
          </p:cNvPr>
          <p:cNvSpPr txBox="1"/>
          <p:nvPr/>
        </p:nvSpPr>
        <p:spPr>
          <a:xfrm>
            <a:off x="1403648" y="3505869"/>
            <a:ext cx="156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quizz&gt;</a:t>
            </a:r>
            <a:r>
              <a:rPr lang="fr-FR" dirty="0" err="1"/>
              <a:t>ng</a:t>
            </a:r>
            <a:r>
              <a:rPr lang="fr-FR" dirty="0"/>
              <a:t> serve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F802D1-A93B-4CFF-9310-BEF89A3A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4531403"/>
            <a:ext cx="697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4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60307-64AC-419B-8FA5-5DE145C3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Ajuster </a:t>
            </a:r>
            <a:r>
              <a:rPr lang="fr-FR" dirty="0" err="1"/>
              <a:t>angular.json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BF382-D420-4DC9-92F4-85367EC8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6A979-C732-4E0F-8387-59B19F3C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DB6E6-4EF1-48AC-9F85-3509BD15B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492896"/>
            <a:ext cx="5652120" cy="3327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4891E9-DE1B-4D89-AE62-DC44F47C64D4}"/>
              </a:ext>
            </a:extLst>
          </p:cNvPr>
          <p:cNvSpPr txBox="1"/>
          <p:nvPr/>
        </p:nvSpPr>
        <p:spPr>
          <a:xfrm>
            <a:off x="899592" y="1772816"/>
            <a:ext cx="541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Permet de lancer </a:t>
            </a:r>
            <a:r>
              <a:rPr lang="fr-FR" dirty="0" err="1"/>
              <a:t>ng</a:t>
            </a:r>
            <a:r>
              <a:rPr lang="fr-FR" dirty="0"/>
              <a:t> e2e sans l’option --</a:t>
            </a:r>
            <a:r>
              <a:rPr lang="fr-FR" dirty="0" err="1"/>
              <a:t>devServerTarget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96524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5FA0-A68F-402F-93ED-79B91159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réglages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F3EA0-2838-4AE8-B910-DFF7BF933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F6C1B-9AAC-4F2E-B4A8-55C54E01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99A27-FDC2-4DBF-8616-554ECF9B8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916" y="1664514"/>
            <a:ext cx="6084168" cy="45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736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1B0B-1A61-4A94-B3DF-8F04855E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Fixer le scénario de 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DCF5E-2E84-47E2-980C-14C59BA5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3C4F1-5FD8-405C-84FF-5FC0B91E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0E6AE-BBF7-47B3-89FA-7DC657A963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30851"/>
            <a:ext cx="4618856" cy="2333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A23F7-0DA6-4425-88E4-6F3E59445F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933056"/>
            <a:ext cx="7560840" cy="196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33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9900-7926-4791-B723-151A5E65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1E3A4-D29A-4B67-A14C-914F2556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4835F-1454-4862-9025-24BD68AB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C8B1C-D23B-400E-8C8D-49CAA20A46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988840"/>
            <a:ext cx="8229601" cy="27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9390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4225-BD61-434E-A3A5-F0A0DFD3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: créer un quizz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D6B2F-B103-47F9-857A-E87931CA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623CC-96B1-4813-A8E0-A65C9EAD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169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7D375-080F-4AD7-AF1B-D6D78CD572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1772816"/>
            <a:ext cx="3652279" cy="4149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66A7D-90CE-4CF7-9084-3B32C199ADD9}"/>
              </a:ext>
            </a:extLst>
          </p:cNvPr>
          <p:cNvSpPr txBox="1"/>
          <p:nvPr/>
        </p:nvSpPr>
        <p:spPr>
          <a:xfrm>
            <a:off x="611560" y="1812454"/>
            <a:ext cx="2810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1 page object par route.</a:t>
            </a:r>
          </a:p>
          <a:p>
            <a:r>
              <a:rPr lang="en-NZ" dirty="0" err="1"/>
              <a:t>Exemple</a:t>
            </a:r>
            <a:r>
              <a:rPr lang="en-NZ" dirty="0"/>
              <a:t> avec add-question.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238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A76-BC03-4755-8561-F0F467AE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répertoire src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AAF1A-4A4F-4A30-9554-35963C1C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7638"/>
            <a:ext cx="2770611" cy="5013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D1A45-6F49-42B1-96F0-6B65B1D5AF73}"/>
              </a:ext>
            </a:extLst>
          </p:cNvPr>
          <p:cNvSpPr txBox="1"/>
          <p:nvPr/>
        </p:nvSpPr>
        <p:spPr>
          <a:xfrm>
            <a:off x="3144597" y="1232972"/>
            <a:ext cx="551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Compléter chaque répertoire/fichier avec sa signification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CD7EF-4DF1-4C1F-8986-1E3B8001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DBE7F-1B34-4D63-BCF1-696CCB15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358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CA4A-294B-4109-88E5-C192549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Scenario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A0AB9-1B44-4D80-99C3-E09878C4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1EFF1-A252-4F10-B02C-D3CD612D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11B33-4CB1-4A42-ACCB-66DF81726B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1268760"/>
            <a:ext cx="5075778" cy="5432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D29D7-F2AD-4605-944E-416885F09C75}"/>
              </a:ext>
            </a:extLst>
          </p:cNvPr>
          <p:cNvSpPr txBox="1"/>
          <p:nvPr/>
        </p:nvSpPr>
        <p:spPr>
          <a:xfrm>
            <a:off x="323528" y="170080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/>
              <a:t>Fichier</a:t>
            </a:r>
            <a:r>
              <a:rPr lang="en-NZ" dirty="0"/>
              <a:t> </a:t>
            </a:r>
            <a:r>
              <a:rPr lang="en-NZ" dirty="0" err="1"/>
              <a:t>jouant</a:t>
            </a:r>
            <a:r>
              <a:rPr lang="en-NZ" dirty="0"/>
              <a:t> le test </a:t>
            </a:r>
            <a:r>
              <a:rPr lang="en-NZ" dirty="0" err="1"/>
              <a:t>complet</a:t>
            </a:r>
            <a:r>
              <a:rPr lang="en-NZ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7429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7E08-D786-42AE-B139-52401D53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Faire un </a:t>
            </a:r>
            <a:r>
              <a:rPr lang="en-NZ" dirty="0" err="1"/>
              <a:t>quizz</a:t>
            </a:r>
            <a:r>
              <a:rPr lang="en-NZ" dirty="0"/>
              <a:t> (Protractor)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920D4-0572-4FAB-8FD5-9DE239FA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68FB1-5F48-464E-B201-9ED60077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171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07EE6-4907-4D63-839E-872FEA573972}"/>
              </a:ext>
            </a:extLst>
          </p:cNvPr>
          <p:cNvSpPr txBox="1"/>
          <p:nvPr/>
        </p:nvSpPr>
        <p:spPr>
          <a:xfrm>
            <a:off x="611560" y="1628800"/>
            <a:ext cx="131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Xpath</a:t>
            </a:r>
            <a:r>
              <a:rPr lang="en-NZ" dirty="0"/>
              <a:t> way…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D666F-7663-4D7D-B65C-2EFFF56AC5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16" y="2267580"/>
            <a:ext cx="7744768" cy="35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978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D137-30F4-402E-9E29-AA6DBE6A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Refactorer</a:t>
            </a:r>
            <a:r>
              <a:rPr lang="en-NZ" dirty="0"/>
              <a:t> du code de </a:t>
            </a:r>
            <a:r>
              <a:rPr lang="en-NZ" dirty="0" err="1"/>
              <a:t>composant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B623-755A-4B06-8413-143CEA7B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B628F-3A7F-4603-BFA2-FCC3C03C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5C785-55D7-47DC-9A83-3BA9957BB2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212976"/>
            <a:ext cx="7740352" cy="2263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A4E700-64A8-48E0-B693-FF2121B3816B}"/>
              </a:ext>
            </a:extLst>
          </p:cNvPr>
          <p:cNvSpPr txBox="1"/>
          <p:nvPr/>
        </p:nvSpPr>
        <p:spPr>
          <a:xfrm>
            <a:off x="1187624" y="2204864"/>
            <a:ext cx="7366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/>
              <a:t>Oui</a:t>
            </a:r>
            <a:r>
              <a:rPr lang="en-NZ" dirty="0"/>
              <a:t>, </a:t>
            </a:r>
            <a:r>
              <a:rPr lang="en-NZ" dirty="0" err="1"/>
              <a:t>cela</a:t>
            </a:r>
            <a:r>
              <a:rPr lang="en-NZ" dirty="0"/>
              <a:t> arrive, </a:t>
            </a:r>
            <a:r>
              <a:rPr lang="en-NZ" dirty="0" err="1"/>
              <a:t>mais</a:t>
            </a:r>
            <a:r>
              <a:rPr lang="en-NZ" dirty="0"/>
              <a:t> ne pas </a:t>
            </a:r>
            <a:r>
              <a:rPr lang="en-NZ" dirty="0" err="1"/>
              <a:t>en</a:t>
            </a:r>
            <a:r>
              <a:rPr lang="en-NZ" dirty="0"/>
              <a:t> abuser. Un test ne </a:t>
            </a:r>
            <a:r>
              <a:rPr lang="en-NZ" dirty="0" err="1"/>
              <a:t>doit</a:t>
            </a:r>
            <a:r>
              <a:rPr lang="en-NZ" dirty="0"/>
              <a:t> pas d</a:t>
            </a:r>
            <a:r>
              <a:rPr lang="fr-FR" dirty="0"/>
              <a:t>é</a:t>
            </a:r>
            <a:r>
              <a:rPr lang="en-NZ" dirty="0"/>
              <a:t>former le code.</a:t>
            </a:r>
          </a:p>
          <a:p>
            <a:r>
              <a:rPr lang="en-NZ" dirty="0"/>
              <a:t>Essayer </a:t>
            </a:r>
            <a:r>
              <a:rPr lang="en-NZ" dirty="0" err="1"/>
              <a:t>donc</a:t>
            </a:r>
            <a:r>
              <a:rPr lang="en-NZ" dirty="0"/>
              <a:t> </a:t>
            </a:r>
            <a:r>
              <a:rPr lang="en-NZ" dirty="0" err="1"/>
              <a:t>d’y</a:t>
            </a:r>
            <a:r>
              <a:rPr lang="en-NZ" dirty="0"/>
              <a:t> </a:t>
            </a:r>
            <a:r>
              <a:rPr lang="en-NZ" dirty="0" err="1"/>
              <a:t>penser</a:t>
            </a:r>
            <a:r>
              <a:rPr lang="en-NZ" dirty="0"/>
              <a:t> </a:t>
            </a:r>
            <a:r>
              <a:rPr lang="en-NZ" dirty="0" err="1"/>
              <a:t>avant</a:t>
            </a:r>
            <a:r>
              <a:rPr lang="en-NZ" dirty="0"/>
              <a:t> (on </a:t>
            </a:r>
            <a:r>
              <a:rPr lang="en-NZ" dirty="0" err="1"/>
              <a:t>aime</a:t>
            </a:r>
            <a:r>
              <a:rPr lang="en-NZ" dirty="0"/>
              <a:t> </a:t>
            </a:r>
            <a:r>
              <a:rPr lang="en-NZ" dirty="0" err="1"/>
              <a:t>toutefois</a:t>
            </a:r>
            <a:r>
              <a:rPr lang="en-NZ" dirty="0"/>
              <a:t> le code facile à tester).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3656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55A4-673E-4717-9F89-CE89F804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64F8-A4AB-4F46-8168-76071AA9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Delete</a:t>
            </a:r>
            <a:r>
              <a:rPr lang="fr-FR" dirty="0"/>
              <a:t> les consoles en production.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ED3D5-77B0-4851-8063-6F55F3C7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6741E-C583-4074-AAB1-D7F794F8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7362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E64C-9702-4691-B08E-E36CB213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Facile 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03458-D135-4662-A401-69BF08FF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3C035-D18E-4938-84E7-5ED4C880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154D4-CEDB-40C9-977F-2E0E0B4433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84" y="1916832"/>
            <a:ext cx="8316416" cy="25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70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5C4B-D2EF-4372-A323-C7B1A8D6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D196-06A9-4F7C-AA3C-2406B95AA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Vérifier le CSS pour qu’il résiste aux zoom et taille de police.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E5758-B51B-4F8B-8506-7AD15FC4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9DE29-5FCB-4DFF-96C6-09CE255C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6073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B768-E769-404F-AD4D-5F846FDB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Utiliser </a:t>
            </a:r>
            <a:r>
              <a:rPr lang="en-NZ" dirty="0" err="1"/>
              <a:t>vh</a:t>
            </a:r>
            <a:r>
              <a:rPr lang="en-NZ" dirty="0"/>
              <a:t> (</a:t>
            </a:r>
            <a:r>
              <a:rPr lang="en-NZ" dirty="0" err="1"/>
              <a:t>ou</a:t>
            </a:r>
            <a:r>
              <a:rPr lang="en-NZ" dirty="0"/>
              <a:t> </a:t>
            </a:r>
            <a:r>
              <a:rPr lang="en-NZ" dirty="0" err="1"/>
              <a:t>vw</a:t>
            </a:r>
            <a:r>
              <a:rPr lang="en-NZ" dirty="0"/>
              <a:t>) pour les grands </a:t>
            </a:r>
            <a:r>
              <a:rPr lang="fr-FR" dirty="0"/>
              <a:t>écrans.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AD82-5373-46F6-BD11-5A979803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r>
              <a:rPr lang="fr-FR" dirty="0"/>
              <a:t>Faites un site qui en </a:t>
            </a:r>
            <a:r>
              <a:rPr lang="fr-FR" dirty="0" err="1"/>
              <a:t>jête</a:t>
            </a:r>
            <a:r>
              <a:rPr lang="fr-FR" dirty="0"/>
              <a:t> pour le boss</a:t>
            </a:r>
          </a:p>
          <a:p>
            <a:pPr lvl="1"/>
            <a:r>
              <a:rPr lang="fr-FR" dirty="0"/>
              <a:t>Il se peut qu’il est un grand écran.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25BFF-F60B-4F80-9667-77DEF6A0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BCEE5-A405-4D6B-91B1-27B52176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D0A08-6537-4F10-9CFD-9D98406D90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3463917"/>
            <a:ext cx="6228184" cy="24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591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4F1C-6A9E-4334-A45A-F22303FD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E10E-5E79-4749-9768-4E87B77D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 </a:t>
            </a:r>
            <a:r>
              <a:rPr lang="fr-FR" dirty="0" err="1"/>
              <a:t>validator</a:t>
            </a:r>
            <a:r>
              <a:rPr lang="fr-FR" dirty="0"/>
              <a:t> custom </a:t>
            </a:r>
            <a:r>
              <a:rPr lang="fr-FR" dirty="0" err="1"/>
              <a:t>appMaxLength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Nom des quizz &lt; 40</a:t>
            </a:r>
          </a:p>
          <a:p>
            <a:pPr lvl="1"/>
            <a:r>
              <a:rPr lang="fr-FR" dirty="0"/>
              <a:t>Libellés des questions &lt; 200</a:t>
            </a:r>
          </a:p>
          <a:p>
            <a:pPr lvl="1"/>
            <a:r>
              <a:rPr lang="fr-FR" dirty="0"/>
              <a:t>Réponses des questions &lt; 100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6F11C-8C82-42E1-8D8D-3A213E5B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6B2C8-67DF-4FB9-BC18-02220CAA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9000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CA68-2EF7-46FB-841B-9F3FFFF9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dans le formulaire réactif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284C5-3F37-4527-A581-D2D26EF0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AD6ED-F5EB-4130-A1D9-8300E6FB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1B9C9-BFCA-4871-8D87-CB5A799BA5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772816"/>
            <a:ext cx="6786828" cy="30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621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C3D6-2579-4A5B-90A1-5FC07BDC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du </a:t>
            </a:r>
            <a:r>
              <a:rPr lang="fr-FR" dirty="0" err="1"/>
              <a:t>validator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46CF9-886F-4F5B-A47C-2576168A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ACE53-D6F0-44DC-AAF4-687B0092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179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80B30-1D52-4EFA-9E44-EBD2FC80E5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126" y="2996952"/>
            <a:ext cx="5403747" cy="327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D7CE0-4466-4CD7-ACD4-34005AFA09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502257"/>
            <a:ext cx="4211960" cy="118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D85B-0C4C-435D-A925-09656D59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répertoire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BED3C-63F9-46DD-9469-0A678BE3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84784"/>
            <a:ext cx="3176824" cy="2160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B6E065-BD6D-4332-B93E-CC19D803D990}"/>
              </a:ext>
            </a:extLst>
          </p:cNvPr>
          <p:cNvSpPr/>
          <p:nvPr/>
        </p:nvSpPr>
        <p:spPr>
          <a:xfrm>
            <a:off x="4494671" y="1988840"/>
            <a:ext cx="2232248" cy="720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41730-A8FB-4860-AEA5-42D48652E57B}"/>
              </a:ext>
            </a:extLst>
          </p:cNvPr>
          <p:cNvSpPr/>
          <p:nvPr/>
        </p:nvSpPr>
        <p:spPr>
          <a:xfrm>
            <a:off x="4710695" y="4057978"/>
            <a:ext cx="18002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Composant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635225-B792-4CBC-9619-ADF23F5BCA50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610795" y="2708920"/>
            <a:ext cx="0" cy="134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C608FF-A996-42E9-9649-104AB3EED876}"/>
              </a:ext>
            </a:extLst>
          </p:cNvPr>
          <p:cNvSpPr/>
          <p:nvPr/>
        </p:nvSpPr>
        <p:spPr>
          <a:xfrm>
            <a:off x="2489038" y="5301208"/>
            <a:ext cx="1800200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Classe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D9F05-EC1E-4005-87D5-F01925EC56C5}"/>
              </a:ext>
            </a:extLst>
          </p:cNvPr>
          <p:cNvSpPr/>
          <p:nvPr/>
        </p:nvSpPr>
        <p:spPr>
          <a:xfrm>
            <a:off x="4472285" y="5301208"/>
            <a:ext cx="1800200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Template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1B2CA-6D41-4927-BFD6-4EA4282AE451}"/>
              </a:ext>
            </a:extLst>
          </p:cNvPr>
          <p:cNvSpPr/>
          <p:nvPr/>
        </p:nvSpPr>
        <p:spPr>
          <a:xfrm>
            <a:off x="6444208" y="5301208"/>
            <a:ext cx="1800200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Databinding</a:t>
            </a:r>
            <a:endParaRPr lang="fr-FR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7CE6B9-DC49-4704-A0EA-CDF4B454F9F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3389138" y="4634042"/>
            <a:ext cx="2221657" cy="66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F0D364-285F-4288-9F4D-C94F3B9AA0AC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5372385" y="4634042"/>
            <a:ext cx="238410" cy="66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D1E9D2-BAAA-4F27-88AF-794DC8509D99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5610795" y="4634042"/>
            <a:ext cx="1733513" cy="66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9912057-E6FF-4844-BF13-A182ADC34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D269A54-81C9-4523-B02E-B896AEA8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185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F4977-BD1D-43BF-A4E9-4E878DCE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Visualisation de la longueur max.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19E25-8F60-43C0-AB18-17C3653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B332A-2E54-4C69-BD40-B4C3165B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42ECD-923D-4AE8-903B-D20D3973E0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168" y="4005064"/>
            <a:ext cx="6156176" cy="96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3FCAC-ADDC-4F22-8853-4163FFA2E1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68760"/>
            <a:ext cx="7452320" cy="25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35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83E-04C0-49C1-ACF7-296CBF5D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du composant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35BA-CDC2-4A88-AAF7-79BEEF4E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04C9B-7F0A-492C-BEA0-E732E05A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66201-3A95-4938-96C5-74FF5A064A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484784"/>
            <a:ext cx="3779912" cy="1263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676E8E-5788-4A6C-AF05-4E5FEE670B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99" y="2959717"/>
            <a:ext cx="3713038" cy="3185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57BFC-D383-42B1-8BCA-27BBF0D794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93912"/>
            <a:ext cx="3392327" cy="27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67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D1C0-1F45-48AD-AADD-CCE06A3B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 du composant dans </a:t>
            </a:r>
            <a:r>
              <a:rPr lang="fr-FR" dirty="0" err="1"/>
              <a:t>Add</a:t>
            </a:r>
            <a:r>
              <a:rPr lang="fr-FR" dirty="0"/>
              <a:t>-Question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CDAA3-09A5-4697-8FFA-C2FC485C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C4FE5-9BD9-490F-97BE-167A5915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06B04-555F-4AAA-A824-ACE9240AF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796244"/>
            <a:ext cx="6804248" cy="385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10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F39E-96B2-47E5-8CF6-898E3AE0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SCSS position </a:t>
            </a:r>
            <a:r>
              <a:rPr lang="fr-FR" dirty="0" err="1"/>
              <a:t>absolute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AE84F-535A-4E93-BA6D-E3A712E7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0C340-77F1-4F7D-9272-F34CA705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3F44A-5927-403D-AC8D-31913189DD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158" y="1700808"/>
            <a:ext cx="4561684" cy="43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75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8E84-BEEC-49C8-9C4E-3CBDB6F6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customs </a:t>
            </a:r>
            <a:r>
              <a:rPr lang="fr-FR" dirty="0" err="1"/>
              <a:t>validators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F70C8-58DE-4C20-92D8-C5616488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F1957-DDE4-46E3-93C0-B0DA9424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73542-A92E-4DBA-A5B3-F508E9066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72" y="1700808"/>
            <a:ext cx="6876256" cy="40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744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F6A4-520C-462B-9A8E-4B59013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56E8-90C4-40A8-AAB7-3113C0239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Rendre plus ergonomique l’écran de réponse aux questions.</a:t>
            </a:r>
          </a:p>
          <a:p>
            <a:pPr lvl="1"/>
            <a:r>
              <a:rPr lang="fr-FR" dirty="0"/>
              <a:t>Label </a:t>
            </a:r>
            <a:r>
              <a:rPr lang="fr-FR" dirty="0" err="1"/>
              <a:t>clickable</a:t>
            </a:r>
            <a:endParaRPr lang="fr-FR" dirty="0"/>
          </a:p>
          <a:p>
            <a:pPr lvl="1"/>
            <a:r>
              <a:rPr lang="fr-FR" dirty="0"/>
              <a:t>Bouton radio plus gros.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1C67E-83F0-49F6-8F10-0F935CA2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7A935-BEAA-4240-B462-8B3F30265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10569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F601-770A-43B3-8CC1-CBDD5D6F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HTML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AF14E-2E98-42EB-8802-9EF3AA86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669C0-3FE0-4C04-8082-91C954BB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CBBD8-627F-4695-BB67-7CB193937F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417638"/>
            <a:ext cx="7286001" cy="270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0124A-ABDA-41DC-B2B1-3425411D6E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403" y="2348880"/>
            <a:ext cx="3754397" cy="32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340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DEF1-52BC-457D-BFD0-816AFBEC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0CB29-E359-45ED-8CB0-B19B3721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EE607-A6DC-48A0-A797-9BA026472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B4DC9-109D-45F9-9149-06B23A8D53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492896"/>
            <a:ext cx="6156176" cy="2770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461C6-6B26-4D9E-8AC0-486BAAB79A23}"/>
              </a:ext>
            </a:extLst>
          </p:cNvPr>
          <p:cNvSpPr txBox="1"/>
          <p:nvPr/>
        </p:nvSpPr>
        <p:spPr>
          <a:xfrm>
            <a:off x="606941" y="1484784"/>
            <a:ext cx="778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Parler du CSS d’input alors qu’il est dans le </a:t>
            </a:r>
            <a:r>
              <a:rPr lang="fr-FR" dirty="0" err="1"/>
              <a:t>LightDOM</a:t>
            </a:r>
            <a:r>
              <a:rPr lang="fr-FR" dirty="0"/>
              <a:t> : il faut utiliser du CSS local mais pas avec l’encapsulation par défaut.</a:t>
            </a:r>
          </a:p>
          <a:p>
            <a:r>
              <a:rPr lang="fr-FR" dirty="0"/>
              <a:t>Pour le rendre local, on utilisera une classe mise manuellement dans le DOM.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34C4B-A491-4768-BEC2-6703FDD7F7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4783875"/>
            <a:ext cx="2312318" cy="1178682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7B37F1B-7408-4AAE-8F6F-9787959D0D00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 flipV="1">
            <a:off x="606940" y="1946448"/>
            <a:ext cx="1156747" cy="2058615"/>
          </a:xfrm>
          <a:prstGeom prst="curvedConnector4">
            <a:avLst>
              <a:gd name="adj1" fmla="val -19762"/>
              <a:gd name="adj2" fmla="val 106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92D513A-D7C6-499C-9290-3B80B67728FB}"/>
              </a:ext>
            </a:extLst>
          </p:cNvPr>
          <p:cNvSpPr/>
          <p:nvPr/>
        </p:nvSpPr>
        <p:spPr>
          <a:xfrm>
            <a:off x="6170978" y="2190648"/>
            <a:ext cx="2352331" cy="3054985"/>
          </a:xfrm>
          <a:custGeom>
            <a:avLst/>
            <a:gdLst>
              <a:gd name="connsiteX0" fmla="*/ 1819020 w 2352331"/>
              <a:gd name="connsiteY0" fmla="*/ 0 h 3054985"/>
              <a:gd name="connsiteX1" fmla="*/ 2332453 w 2352331"/>
              <a:gd name="connsiteY1" fmla="*/ 1716334 h 3054985"/>
              <a:gd name="connsiteX2" fmla="*/ 1207790 w 2352331"/>
              <a:gd name="connsiteY2" fmla="*/ 2953463 h 3054985"/>
              <a:gd name="connsiteX3" fmla="*/ 0 w 2352331"/>
              <a:gd name="connsiteY3" fmla="*/ 3012141 h 305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331" h="3054985">
                <a:moveTo>
                  <a:pt x="1819020" y="0"/>
                </a:moveTo>
                <a:cubicBezTo>
                  <a:pt x="2126672" y="612045"/>
                  <a:pt x="2434325" y="1224090"/>
                  <a:pt x="2332453" y="1716334"/>
                </a:cubicBezTo>
                <a:cubicBezTo>
                  <a:pt x="2230581" y="2208578"/>
                  <a:pt x="1596532" y="2737495"/>
                  <a:pt x="1207790" y="2953463"/>
                </a:cubicBezTo>
                <a:cubicBezTo>
                  <a:pt x="819048" y="3169431"/>
                  <a:pt x="126321" y="2966503"/>
                  <a:pt x="0" y="3012141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2154E-828C-425D-9CA7-869CCC189A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825" y="4941168"/>
            <a:ext cx="1219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33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7789-B99A-45A1-854E-6D426062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trouver ce qui a été fait.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78E62-361C-4B90-898E-E569BA0C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70973-5C9B-461F-B080-DBFD7B92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80D7F-E35A-41EA-9B05-B15EA0F7D7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844824"/>
            <a:ext cx="6228184" cy="38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4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D281-CD1B-41B0-B127-3E904A19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4EF8-24BE-4985-A506-34A09D77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Observable :</a:t>
            </a:r>
          </a:p>
          <a:p>
            <a:pPr lvl="1"/>
            <a:r>
              <a:rPr lang="fr-FR" dirty="0"/>
              <a:t>Mettre un chrono pour répondre max en 30 seconde au question.</a:t>
            </a:r>
          </a:p>
          <a:p>
            <a:pPr lvl="1"/>
            <a:r>
              <a:rPr lang="fr-FR" dirty="0"/>
              <a:t>Passer à la question suivante avec réponse vide si pas répondu à temps.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586C5-49FD-4B40-8E72-09701A21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51DF1-01E6-46AA-9C68-2D8BBE3A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759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5070-27A3-4132-891E-60CDD973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F77EC-98D8-4567-943C-CD11662DEDE8}"/>
              </a:ext>
            </a:extLst>
          </p:cNvPr>
          <p:cNvSpPr/>
          <p:nvPr/>
        </p:nvSpPr>
        <p:spPr>
          <a:xfrm>
            <a:off x="3223940" y="2924944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Composant</a:t>
            </a:r>
            <a:r>
              <a:rPr lang="en-NZ" dirty="0"/>
              <a:t>/Directive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21D62-6805-42BB-9B48-FD6BD3308A23}"/>
              </a:ext>
            </a:extLst>
          </p:cNvPr>
          <p:cNvSpPr/>
          <p:nvPr/>
        </p:nvSpPr>
        <p:spPr>
          <a:xfrm>
            <a:off x="1499084" y="4090319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Classe</a:t>
            </a:r>
            <a:r>
              <a:rPr lang="en-NZ" dirty="0"/>
              <a:t> du </a:t>
            </a:r>
            <a:r>
              <a:rPr lang="en-NZ" dirty="0" err="1"/>
              <a:t>composant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8286F-6CA7-4144-88C1-1D29B02AF717}"/>
              </a:ext>
            </a:extLst>
          </p:cNvPr>
          <p:cNvSpPr/>
          <p:nvPr/>
        </p:nvSpPr>
        <p:spPr>
          <a:xfrm>
            <a:off x="3659325" y="4090319"/>
            <a:ext cx="172819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TemplateHTML</a:t>
            </a:r>
            <a:r>
              <a:rPr lang="en-NZ" dirty="0"/>
              <a:t>/CSS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4854-E26D-49A7-8D30-5A2F06D80334}"/>
              </a:ext>
            </a:extLst>
          </p:cNvPr>
          <p:cNvSpPr/>
          <p:nvPr/>
        </p:nvSpPr>
        <p:spPr>
          <a:xfrm>
            <a:off x="5816228" y="4077072"/>
            <a:ext cx="1728192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Databinding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A67E6-F0D4-4A0F-8457-3F4BF4BB9546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2363180" y="3645024"/>
            <a:ext cx="2156904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0A57B7-2EC3-41CC-81E4-874E43627305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4520084" y="3645024"/>
            <a:ext cx="3337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AC3DA2-F00F-4CE9-9A36-17ABA4191C02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H="1" flipV="1">
            <a:off x="4520084" y="3645024"/>
            <a:ext cx="216024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7E06F3-40CC-421B-9270-60C962B3B1F2}"/>
              </a:ext>
            </a:extLst>
          </p:cNvPr>
          <p:cNvSpPr/>
          <p:nvPr/>
        </p:nvSpPr>
        <p:spPr>
          <a:xfrm>
            <a:off x="1571092" y="508341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S1</a:t>
            </a:r>
            <a:endParaRPr lang="fr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FD12CC-B43F-4DC0-9DFC-92B6B0654128}"/>
              </a:ext>
            </a:extLst>
          </p:cNvPr>
          <p:cNvSpPr/>
          <p:nvPr/>
        </p:nvSpPr>
        <p:spPr>
          <a:xfrm>
            <a:off x="2867236" y="508274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4CDC-A9FC-4123-BCE9-99AB1119B3A0}"/>
              </a:ext>
            </a:extLst>
          </p:cNvPr>
          <p:cNvSpPr txBox="1"/>
          <p:nvPr/>
        </p:nvSpPr>
        <p:spPr>
          <a:xfrm>
            <a:off x="2471067" y="50827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07DE5-73C8-4D70-A549-A5A2F6CB68A0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flipV="1">
            <a:off x="2003140" y="4666383"/>
            <a:ext cx="360040" cy="41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D952E2-7B07-4FB8-AF5A-BCF744116E6E}"/>
              </a:ext>
            </a:extLst>
          </p:cNvPr>
          <p:cNvCxnSpPr>
            <a:stCxn id="15" idx="0"/>
            <a:endCxn id="5" idx="2"/>
          </p:cNvCxnSpPr>
          <p:nvPr/>
        </p:nvCxnSpPr>
        <p:spPr>
          <a:xfrm flipH="1" flipV="1">
            <a:off x="2363180" y="4666383"/>
            <a:ext cx="936104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6B295A-BC24-425D-B6B6-2E3013E5A391}"/>
              </a:ext>
            </a:extLst>
          </p:cNvPr>
          <p:cNvSpPr/>
          <p:nvPr/>
        </p:nvSpPr>
        <p:spPr>
          <a:xfrm>
            <a:off x="1475656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Sa</a:t>
            </a:r>
            <a:endParaRPr lang="fr-F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AE5C7-E0D1-4956-BD06-F79CB6206024}"/>
              </a:ext>
            </a:extLst>
          </p:cNvPr>
          <p:cNvSpPr/>
          <p:nvPr/>
        </p:nvSpPr>
        <p:spPr>
          <a:xfrm>
            <a:off x="2587588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Sb</a:t>
            </a:r>
            <a:endParaRPr lang="fr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F727A7-0EC6-443D-A5ED-9C533B612742}"/>
              </a:ext>
            </a:extLst>
          </p:cNvPr>
          <p:cNvSpPr/>
          <p:nvPr/>
        </p:nvSpPr>
        <p:spPr>
          <a:xfrm>
            <a:off x="3947356" y="573987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Sx</a:t>
            </a:r>
            <a:endParaRPr lang="fr-FR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A52A7-0418-4F0E-B39D-D6268FDADF2C}"/>
              </a:ext>
            </a:extLst>
          </p:cNvPr>
          <p:cNvCxnSpPr>
            <a:stCxn id="21" idx="0"/>
            <a:endCxn id="14" idx="4"/>
          </p:cNvCxnSpPr>
          <p:nvPr/>
        </p:nvCxnSpPr>
        <p:spPr>
          <a:xfrm flipV="1">
            <a:off x="1907704" y="5587470"/>
            <a:ext cx="95436" cy="15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7B84AD-FE93-4634-8DE0-EB443DDF7813}"/>
              </a:ext>
            </a:extLst>
          </p:cNvPr>
          <p:cNvCxnSpPr>
            <a:stCxn id="22" idx="0"/>
            <a:endCxn id="15" idx="4"/>
          </p:cNvCxnSpPr>
          <p:nvPr/>
        </p:nvCxnSpPr>
        <p:spPr>
          <a:xfrm flipV="1">
            <a:off x="3019636" y="5586800"/>
            <a:ext cx="27964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7AEEEB-6987-4A75-9DF4-BFEF5654B5C6}"/>
              </a:ext>
            </a:extLst>
          </p:cNvPr>
          <p:cNvCxnSpPr>
            <a:stCxn id="23" idx="0"/>
            <a:endCxn id="15" idx="4"/>
          </p:cNvCxnSpPr>
          <p:nvPr/>
        </p:nvCxnSpPr>
        <p:spPr>
          <a:xfrm flipH="1" flipV="1">
            <a:off x="3299284" y="5586800"/>
            <a:ext cx="1080120" cy="1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980A2-88E1-4E77-A25E-D71013B27429}"/>
              </a:ext>
            </a:extLst>
          </p:cNvPr>
          <p:cNvSpPr/>
          <p:nvPr/>
        </p:nvSpPr>
        <p:spPr>
          <a:xfrm>
            <a:off x="3659325" y="1444798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Module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E5C1C6-23D4-43A1-9619-A3C9288EB844}"/>
              </a:ext>
            </a:extLst>
          </p:cNvPr>
          <p:cNvCxnSpPr>
            <a:stCxn id="4" idx="0"/>
            <a:endCxn id="30" idx="2"/>
          </p:cNvCxnSpPr>
          <p:nvPr/>
        </p:nvCxnSpPr>
        <p:spPr>
          <a:xfrm flipV="1">
            <a:off x="4520084" y="2020862"/>
            <a:ext cx="3337" cy="9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24A4D12-6EBB-40F7-A71E-9A1BC41994F0}"/>
              </a:ext>
            </a:extLst>
          </p:cNvPr>
          <p:cNvSpPr/>
          <p:nvPr/>
        </p:nvSpPr>
        <p:spPr>
          <a:xfrm>
            <a:off x="4683873" y="5082744"/>
            <a:ext cx="1080120" cy="5040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Pipe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A715F9-9409-4ACB-A2AB-A85A42F0B9AB}"/>
              </a:ext>
            </a:extLst>
          </p:cNvPr>
          <p:cNvCxnSpPr>
            <a:stCxn id="34" idx="0"/>
            <a:endCxn id="6" idx="2"/>
          </p:cNvCxnSpPr>
          <p:nvPr/>
        </p:nvCxnSpPr>
        <p:spPr>
          <a:xfrm flipH="1" flipV="1">
            <a:off x="4523421" y="4666383"/>
            <a:ext cx="700512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552D04-959C-41A3-A968-AC41F143466A}"/>
              </a:ext>
            </a:extLst>
          </p:cNvPr>
          <p:cNvCxnSpPr>
            <a:cxnSpLocks/>
            <a:stCxn id="34" idx="1"/>
            <a:endCxn id="5" idx="2"/>
          </p:cNvCxnSpPr>
          <p:nvPr/>
        </p:nvCxnSpPr>
        <p:spPr>
          <a:xfrm flipH="1" flipV="1">
            <a:off x="2363180" y="4666383"/>
            <a:ext cx="2478873" cy="49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7A2B01-6248-4B37-B6AF-6C994F1C16A8}"/>
              </a:ext>
            </a:extLst>
          </p:cNvPr>
          <p:cNvSpPr/>
          <p:nvPr/>
        </p:nvSpPr>
        <p:spPr>
          <a:xfrm>
            <a:off x="6323620" y="5015382"/>
            <a:ext cx="213681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@Output, @Input, @</a:t>
            </a:r>
            <a:r>
              <a:rPr lang="en-NZ" dirty="0" err="1"/>
              <a:t>HostListener</a:t>
            </a:r>
            <a:r>
              <a:rPr lang="en-NZ" dirty="0"/>
              <a:t>, etc.</a:t>
            </a:r>
            <a:endParaRPr lang="fr-FR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6225F9-E92D-49DD-A136-262E4D51B2BC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6827676" y="4666384"/>
            <a:ext cx="564350" cy="34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096B-0568-4E8E-9F8E-741E6373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1C95B2-5530-4A36-908E-A24E584F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</a:t>
            </a:fld>
            <a:endParaRPr lang="fr-FR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1D4EC3-E355-4B81-8D2D-14CB5FABD826}"/>
              </a:ext>
            </a:extLst>
          </p:cNvPr>
          <p:cNvCxnSpPr>
            <a:cxnSpLocks/>
            <a:stCxn id="23" idx="7"/>
            <a:endCxn id="34" idx="4"/>
          </p:cNvCxnSpPr>
          <p:nvPr/>
        </p:nvCxnSpPr>
        <p:spPr>
          <a:xfrm flipV="1">
            <a:off x="4684908" y="5586800"/>
            <a:ext cx="539025" cy="22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5846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9578-B5E7-4BBB-8CD6-D2158C9D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@Input </a:t>
            </a:r>
            <a:r>
              <a:rPr lang="fr-FR" dirty="0" err="1"/>
              <a:t>decorator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0115F-0E74-427C-B3A3-4C76094AE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Pour permettre à une directive de prendre une entrée donnée par un attribut</a:t>
            </a:r>
          </a:p>
          <a:p>
            <a:r>
              <a:rPr lang="fr-FR" dirty="0"/>
              <a:t>C’est bon pour concevoir le </a:t>
            </a:r>
            <a:r>
              <a:rPr lang="fr-FR" dirty="0" err="1"/>
              <a:t>timer</a:t>
            </a:r>
            <a:r>
              <a:rPr lang="fr-FR" dirty="0"/>
              <a:t> : on lui donne une input qui est la durée en seconde du chrono.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AD1B-0525-4B59-A57A-20946035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EB6D2-68A5-4B07-97AD-C364278C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C5AA67-6E98-4EE1-90BE-0D19B858F0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3161599"/>
            <a:ext cx="5076056" cy="26548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2DB4D7-97B9-4FC2-A4E8-8875EAAC9B28}"/>
              </a:ext>
            </a:extLst>
          </p:cNvPr>
          <p:cNvCxnSpPr/>
          <p:nvPr/>
        </p:nvCxnSpPr>
        <p:spPr>
          <a:xfrm>
            <a:off x="2483768" y="2852936"/>
            <a:ext cx="1656184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080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21F4-089E-4D78-BE04-30FD9AA1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EventEmitter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ECBE-E1A8-476E-8FA5-08BA3A46E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Envoie des événements personnalisés </a:t>
            </a:r>
            <a:r>
              <a:rPr lang="fr-FR" dirty="0" err="1"/>
              <a:t>Angular</a:t>
            </a:r>
            <a:r>
              <a:rPr lang="fr-FR" dirty="0"/>
              <a:t>, entre le composant enfant et le composant parent.</a:t>
            </a:r>
          </a:p>
          <a:p>
            <a:r>
              <a:rPr lang="fr-FR" dirty="0"/>
              <a:t>Récupérable avec la syntaxe d’</a:t>
            </a:r>
            <a:r>
              <a:rPr lang="fr-FR" dirty="0" err="1"/>
              <a:t>event</a:t>
            </a:r>
            <a:r>
              <a:rPr lang="fr-FR" dirty="0"/>
              <a:t> binding de type « (xxx) »</a:t>
            </a:r>
          </a:p>
          <a:p>
            <a:r>
              <a:rPr lang="fr-FR" dirty="0"/>
              <a:t>Flux « </a:t>
            </a:r>
            <a:r>
              <a:rPr lang="fr-FR" dirty="0" err="1"/>
              <a:t>bottom</a:t>
            </a:r>
            <a:r>
              <a:rPr lang="fr-FR" dirty="0"/>
              <a:t> up ». Remontée des actions utilisateurs.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3DA1D-4AA5-4AD2-873A-B1332AF7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56172-4D9F-405D-B3A0-022929CB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0512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DEA5-2CBC-4E35-97A8-DEDFBE26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@Output decorator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D599-DF25-4679-B407-4BD2963F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NZ" dirty="0"/>
              <a:t>Pour </a:t>
            </a:r>
            <a:r>
              <a:rPr lang="en-NZ" dirty="0" err="1"/>
              <a:t>remonter</a:t>
            </a:r>
            <a:r>
              <a:rPr lang="en-NZ" dirty="0"/>
              <a:t> des </a:t>
            </a:r>
            <a:r>
              <a:rPr lang="fr-FR" dirty="0"/>
              <a:t>événements au composant parent. Exemple avec l’événement « </a:t>
            </a:r>
            <a:r>
              <a:rPr lang="fr-FR" dirty="0" err="1"/>
              <a:t>dringdring</a:t>
            </a:r>
            <a:r>
              <a:rPr lang="fr-FR" dirty="0"/>
              <a:t> »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7630-83C7-41EC-B98D-A3F5D634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7CA37-747A-434F-9105-7F3ECB54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192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81659-68BC-4656-B616-EC25ACCC41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04" y="3161599"/>
            <a:ext cx="5076056" cy="26548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2A4A96-C027-49EB-BBBD-FC38724D7BB5}"/>
              </a:ext>
            </a:extLst>
          </p:cNvPr>
          <p:cNvCxnSpPr>
            <a:cxnSpLocks/>
          </p:cNvCxnSpPr>
          <p:nvPr/>
        </p:nvCxnSpPr>
        <p:spPr>
          <a:xfrm>
            <a:off x="1619672" y="3356992"/>
            <a:ext cx="2448272" cy="223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0213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5962-9309-43A6-BA94-EE88E1D3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@</a:t>
            </a:r>
            <a:r>
              <a:rPr lang="fr-FR" dirty="0" err="1"/>
              <a:t>ViewChild</a:t>
            </a:r>
            <a:r>
              <a:rPr lang="fr-FR" dirty="0"/>
              <a:t>-@</a:t>
            </a:r>
            <a:r>
              <a:rPr lang="fr-FR" dirty="0" err="1"/>
              <a:t>ContentChild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AA5C-1398-41D6-9FCC-46B01BD7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Accéder depuis un parent aux composants enfant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ViewChild</a:t>
            </a:r>
            <a:r>
              <a:rPr lang="fr-FR" dirty="0"/>
              <a:t> et @</a:t>
            </a:r>
            <a:r>
              <a:rPr lang="fr-FR" dirty="0" err="1"/>
              <a:t>ViewChildren</a:t>
            </a:r>
            <a:r>
              <a:rPr lang="fr-FR" dirty="0"/>
              <a:t>: </a:t>
            </a:r>
            <a:r>
              <a:rPr lang="fr-FR" dirty="0" err="1"/>
              <a:t>ShadowDOM</a:t>
            </a:r>
            <a:endParaRPr lang="fr-FR" dirty="0"/>
          </a:p>
          <a:p>
            <a:pPr lvl="1"/>
            <a:r>
              <a:rPr lang="fr-FR" dirty="0"/>
              <a:t>@</a:t>
            </a:r>
            <a:r>
              <a:rPr lang="fr-FR" dirty="0" err="1"/>
              <a:t>ContentChild</a:t>
            </a:r>
            <a:r>
              <a:rPr lang="fr-FR" dirty="0"/>
              <a:t> et @</a:t>
            </a:r>
            <a:r>
              <a:rPr lang="fr-FR" dirty="0" err="1"/>
              <a:t>ContentChildren</a:t>
            </a:r>
            <a:r>
              <a:rPr lang="fr-FR" dirty="0"/>
              <a:t>: </a:t>
            </a:r>
            <a:r>
              <a:rPr lang="fr-FR" dirty="0" err="1"/>
              <a:t>LightDOM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8843E-FFDE-46F3-8A31-EC955E3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35E56-C9F5-41A2-AF14-00FAC59A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74E8B-EBB7-4CBE-933F-E621FEEAC4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771545"/>
            <a:ext cx="5076056" cy="24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496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2E61-A2B1-460D-803B-D3044587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F5CE-896E-4984-8EBE-3099B6B7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Mettre des </a:t>
            </a:r>
            <a:r>
              <a:rPr lang="fr-FR" dirty="0" err="1"/>
              <a:t>guards</a:t>
            </a:r>
            <a:r>
              <a:rPr lang="fr-FR" dirty="0"/>
              <a:t> qui empêchent d’aller sur les URL setup, </a:t>
            </a:r>
            <a:r>
              <a:rPr lang="fr-FR" dirty="0" err="1"/>
              <a:t>add</a:t>
            </a:r>
            <a:r>
              <a:rPr lang="fr-FR" dirty="0"/>
              <a:t>-question, </a:t>
            </a:r>
            <a:r>
              <a:rPr lang="fr-FR" dirty="0" err="1"/>
              <a:t>finished</a:t>
            </a:r>
            <a:r>
              <a:rPr lang="fr-FR" dirty="0"/>
              <a:t> si on est pas dans un scénario cohérent.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345B41-97CD-445F-B235-CF2CB71F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91F0C-6FC4-40F5-878C-76776260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23153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B04D-33E7-4814-9DF7-B2941528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6DCF-C0BB-4B31-BAB3-2C6C5368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690864" cy="2116832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Un </a:t>
            </a:r>
            <a:r>
              <a:rPr lang="fr-FR" dirty="0" err="1"/>
              <a:t>guard</a:t>
            </a:r>
            <a:r>
              <a:rPr lang="fr-FR" dirty="0"/>
              <a:t> est un service</a:t>
            </a:r>
          </a:p>
          <a:p>
            <a:r>
              <a:rPr lang="fr-FR" dirty="0"/>
              <a:t>Il implémente une méthode </a:t>
            </a:r>
            <a:r>
              <a:rPr lang="fr-FR" dirty="0" err="1"/>
              <a:t>canActivate</a:t>
            </a:r>
            <a:r>
              <a:rPr lang="fr-FR" dirty="0"/>
              <a:t> qui retourne un </a:t>
            </a:r>
            <a:r>
              <a:rPr lang="fr-FR" dirty="0" err="1"/>
              <a:t>boolean</a:t>
            </a:r>
            <a:r>
              <a:rPr lang="fr-FR" dirty="0"/>
              <a:t>.</a:t>
            </a:r>
          </a:p>
          <a:p>
            <a:r>
              <a:rPr lang="fr-FR" dirty="0"/>
              <a:t>Ce </a:t>
            </a:r>
            <a:r>
              <a:rPr lang="fr-FR" dirty="0" err="1"/>
              <a:t>boolean</a:t>
            </a:r>
            <a:r>
              <a:rPr lang="fr-FR" dirty="0"/>
              <a:t> est utile pour donner la permission d’aller sur une route.</a:t>
            </a:r>
          </a:p>
          <a:p>
            <a:r>
              <a:rPr lang="fr-FR" dirty="0"/>
              <a:t>Chaque route peut comporter une liste de </a:t>
            </a:r>
            <a:r>
              <a:rPr lang="fr-FR" dirty="0" err="1"/>
              <a:t>guards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55A62-9FD0-4FD0-A4FD-28F4EDD7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4C435-846B-4994-90EB-D428D081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195</a:t>
            </a:fld>
            <a:endParaRPr lang="fr-FR" dirty="0"/>
          </a:p>
        </p:txBody>
      </p:sp>
      <p:pic>
        <p:nvPicPr>
          <p:cNvPr id="1026" name="Picture 2" descr="Image result for gardes suisses">
            <a:extLst>
              <a:ext uri="{FF2B5EF4-FFF2-40B4-BE49-F238E27FC236}">
                <a16:creationId xmlns:a16="http://schemas.microsoft.com/office/drawing/2014/main" id="{D9ADB517-61DB-4ECB-ACA9-BFD9B674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2050158"/>
            <a:ext cx="2209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439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2959-58A1-456A-AB79-0624E317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F28AA-7472-464A-8777-A99B642C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5E79F-A574-4EBC-BA51-BDFFEF2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16C3F-099C-4C6D-B95B-7C4CA933C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3056918"/>
            <a:ext cx="5940152" cy="2858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DA73B-7D4E-4BDC-AEB9-906A1BA258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1427703"/>
            <a:ext cx="5148064" cy="12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431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9B59-29B7-4FE6-857E-701C3D95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Configurer la route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1582C-CBC2-4EB0-8715-AF90AAFC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3D2CE-0595-41BB-B383-4BED295A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1F77B-1651-4270-BF54-D01702BF7F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844824"/>
            <a:ext cx="6444208" cy="29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40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B776-CB4B-4AE0-A7AB-7490B429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e2e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F3D1D-9325-42E3-A8C6-8561AE86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FB348-D7D5-4AEE-B787-977ADA0B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42995-47F2-40CB-95B9-12874D29A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1431788"/>
            <a:ext cx="6948264" cy="475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544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B1BCF-5C1C-4699-98EE-1345FD7D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B412-6720-4196-8487-89EE6551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une librairie indépendante avec le contenu du widget module.</a:t>
            </a:r>
          </a:p>
          <a:p>
            <a:r>
              <a:rPr lang="fr-FR" dirty="0"/>
              <a:t>Changer le </a:t>
            </a:r>
            <a:r>
              <a:rPr lang="fr-FR" dirty="0" err="1"/>
              <a:t>prefix</a:t>
            </a:r>
            <a:r>
              <a:rPr lang="fr-FR" dirty="0"/>
              <a:t> app en widget pour les artefacts de cette librairie.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1E710-6A8E-499F-B221-4E6C31B1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1F1BD-F469-4B57-8D75-4197ADD0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199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542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DB2D-B574-4553-B408-7345E68E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979A-31A5-4320-A7D1-D0F94B79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Organiser, modulariser et tester ses développements JavaScript</a:t>
            </a:r>
          </a:p>
          <a:p>
            <a:r>
              <a:rPr lang="fr-FR" sz="2000" dirty="0"/>
              <a:t>Maîtriser les fondamentaux du Framework </a:t>
            </a:r>
            <a:r>
              <a:rPr lang="fr-FR" sz="2000" dirty="0" err="1"/>
              <a:t>Angular</a:t>
            </a:r>
            <a:endParaRPr lang="fr-FR" sz="2000" dirty="0"/>
          </a:p>
          <a:p>
            <a:r>
              <a:rPr lang="fr-FR" sz="2000" dirty="0"/>
              <a:t>Créer rapidement des applications Web complexes</a:t>
            </a:r>
          </a:p>
          <a:p>
            <a:r>
              <a:rPr lang="fr-FR" sz="2000" dirty="0"/>
              <a:t>Savoir intégrer les tests unitaires au développement</a:t>
            </a:r>
          </a:p>
          <a:p>
            <a:r>
              <a:rPr lang="fr-FR" sz="2000" dirty="0"/>
              <a:t>Connaître les bonnes pratiques de développement et de mise en production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F99AA-B81A-4A79-AFDD-D664C9E8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6EC66-4C19-4B07-9848-0BCED9FE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D3151-1B05-4F5D-9D83-0FC3890ABF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3933056"/>
            <a:ext cx="2488505" cy="18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9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F45A-4D19-4FF0-926C-98C7E3DF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Démarrage d’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B6571-5B49-4EC1-98F8-0E35A422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Angular</a:t>
            </a:r>
            <a:r>
              <a:rPr lang="fr-FR" dirty="0"/>
              <a:t> ne peut pas démarrer si ses dépendances ne sont pas chargées :</a:t>
            </a:r>
          </a:p>
          <a:p>
            <a:pPr lvl="1"/>
            <a:r>
              <a:rPr lang="fr-FR" dirty="0" err="1"/>
              <a:t>CoreJS</a:t>
            </a:r>
            <a:endParaRPr lang="fr-FR" dirty="0"/>
          </a:p>
          <a:p>
            <a:pPr lvl="1"/>
            <a:r>
              <a:rPr lang="fr-FR" dirty="0" err="1"/>
              <a:t>ZoneJS</a:t>
            </a:r>
            <a:endParaRPr lang="fr-FR" dirty="0"/>
          </a:p>
          <a:p>
            <a:pPr lvl="1"/>
            <a:r>
              <a:rPr lang="fr-FR" dirty="0" err="1"/>
              <a:t>RxJS</a:t>
            </a:r>
            <a:r>
              <a:rPr lang="fr-FR" dirty="0"/>
              <a:t> (on le voit pas dans </a:t>
            </a:r>
            <a:r>
              <a:rPr lang="fr-FR" dirty="0" err="1"/>
              <a:t>ng</a:t>
            </a:r>
            <a:r>
              <a:rPr lang="fr-FR" dirty="0"/>
              <a:t> depuis qu’il est directement accessible en import </a:t>
            </a:r>
            <a:r>
              <a:rPr lang="fr-FR" dirty="0" err="1"/>
              <a:t>typescript</a:t>
            </a:r>
            <a:r>
              <a:rPr lang="fr-FR" dirty="0"/>
              <a:t>).</a:t>
            </a:r>
          </a:p>
          <a:p>
            <a:pPr lvl="1"/>
            <a:endParaRPr lang="fr-FR" dirty="0"/>
          </a:p>
          <a:p>
            <a:r>
              <a:rPr lang="fr-FR" dirty="0" err="1"/>
              <a:t>Angular</a:t>
            </a:r>
            <a:r>
              <a:rPr lang="fr-FR" dirty="0"/>
              <a:t> démarre via </a:t>
            </a:r>
            <a:r>
              <a:rPr lang="fr-FR" dirty="0" err="1"/>
              <a:t>main.ts</a:t>
            </a:r>
            <a:r>
              <a:rPr lang="fr-FR" dirty="0"/>
              <a:t> chargé depuis index.html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4D732-9ABE-41CE-9284-1022D520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EACDC-3D9C-4391-8661-7578A595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61446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6DA5-CDF0-4E51-BCB9-6D6933D5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librairie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AB2E-0D37-4072-87F5-350FCC08E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widget --</a:t>
            </a:r>
            <a:r>
              <a:rPr lang="fr-FR" dirty="0" err="1"/>
              <a:t>prefix</a:t>
            </a:r>
            <a:r>
              <a:rPr lang="fr-FR" dirty="0"/>
              <a:t> widget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D7821-6D8B-4342-9B40-A468C3EA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AD84F-0B07-4870-B91B-3AFBCCD7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40065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EE02-F976-4D1D-BD96-967C5C89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Déplacer les fichiers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3183-F1DF-4076-BEF4-CE04C47A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 à tout exporter dans le fichier public-</a:t>
            </a:r>
            <a:r>
              <a:rPr lang="fr-FR" dirty="0" err="1"/>
              <a:t>api.ts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7507D-5BD5-458B-A0EE-36A6DBE8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82E8-7AA4-4CC0-AA66-A267BA95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555D5-02CA-4176-AE60-56F717A197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852936"/>
            <a:ext cx="6691404" cy="29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385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534B-C8E4-42EE-A883-19387528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Renommer les préfixes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5102-10B7-4AE2-84E9-72056E1A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 :</a:t>
            </a:r>
          </a:p>
          <a:p>
            <a:pPr lvl="1"/>
            <a:r>
              <a:rPr lang="fr-FR" dirty="0" err="1"/>
              <a:t>Prefix</a:t>
            </a:r>
            <a:r>
              <a:rPr lang="fr-FR" dirty="0"/>
              <a:t> app ou lib devient widget</a:t>
            </a:r>
          </a:p>
          <a:p>
            <a:r>
              <a:rPr lang="fr-FR" dirty="0"/>
              <a:t>Directive :</a:t>
            </a:r>
          </a:p>
          <a:p>
            <a:pPr lvl="1"/>
            <a:r>
              <a:rPr lang="fr-FR" dirty="0"/>
              <a:t>idem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0F21F6-18B7-4197-AB79-3B05EEC2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F2517-3EF6-48B1-ABBB-6DB3D349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5CE32-E84A-44D9-BA55-9C30687C62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792447"/>
            <a:ext cx="7092280" cy="25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56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D57C-E795-4779-92D5-684C3F00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05CE-D9C2-45A4-992A-847B9F479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Toujours depuis le public-</a:t>
            </a:r>
            <a:r>
              <a:rPr lang="fr-FR" dirty="0" err="1"/>
              <a:t>api.ts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A53B5-12C2-4E7B-9668-92154AAD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8FD04-8436-4631-961C-33445B35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F01EB-90C4-4256-90AA-19DA739630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3140968"/>
            <a:ext cx="6732240" cy="19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70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16BC-2371-43EA-8FA5-1DD69686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44AAC-78C1-49AC-8691-194CBE78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E2927-FB91-47D0-9332-0E07453D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EE584-E536-405B-B2BB-CDBCECCA1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1417638"/>
            <a:ext cx="6590926" cy="42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92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4264-C5DD-4528-9384-7FD3B6DB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D533-43EF-4D85-BC31-B83DDD284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lint</a:t>
            </a:r>
            <a:endParaRPr lang="fr-FR" dirty="0"/>
          </a:p>
          <a:p>
            <a:r>
              <a:rPr lang="fr-FR" dirty="0" err="1"/>
              <a:t>ng</a:t>
            </a:r>
            <a:r>
              <a:rPr lang="fr-FR" dirty="0"/>
              <a:t> test</a:t>
            </a:r>
          </a:p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lint</a:t>
            </a:r>
            <a:r>
              <a:rPr lang="fr-FR" dirty="0"/>
              <a:t> widget</a:t>
            </a:r>
          </a:p>
          <a:p>
            <a:r>
              <a:rPr lang="fr-FR" dirty="0" err="1"/>
              <a:t>ng</a:t>
            </a:r>
            <a:r>
              <a:rPr lang="fr-FR" dirty="0"/>
              <a:t> test widget</a:t>
            </a:r>
          </a:p>
          <a:p>
            <a:r>
              <a:rPr lang="fr-FR" dirty="0" err="1"/>
              <a:t>ng</a:t>
            </a:r>
            <a:r>
              <a:rPr lang="fr-FR" dirty="0"/>
              <a:t> e2e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42214-6345-4320-8B26-3EEED209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0390F-549C-4C1D-936B-9ABA49FE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2315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F705-C9A4-452E-B810-E4333FF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BRAVO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5690-F233-42BC-AB1C-CCF1FE19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221088"/>
            <a:ext cx="8435280" cy="1905075"/>
          </a:xfrm>
        </p:spPr>
        <p:txBody>
          <a:bodyPr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fr-FR" sz="16600" dirty="0"/>
              <a:t>FIN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AB484-1C58-4610-AD50-1900865A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C4160-FBED-4E00-B80A-4D7DF6A3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46143-CA37-43B9-9A13-9BAC73359B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244451"/>
            <a:ext cx="2658129" cy="27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74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FCFF-CAFA-41C0-950C-F2768A72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D469-6DC9-461D-9422-7DB6B08C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/>
              <a:t>COURS CONCEPTUEL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1FA4B-7262-4D21-BFAD-A29C2D17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0B595-77EC-49E5-B5B1-04450D48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3163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5BF4-79B0-4FC8-BDA6-5893ABF0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Host vs Parent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802B8-2E8F-4747-B01F-5100D91C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65193-28DC-4641-9D6B-6A092EEA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208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AFB88-2668-4A10-B8AB-771A3F9B7A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922833"/>
            <a:ext cx="3381772" cy="15061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1539E5-69B7-425E-B8D8-EBF95679388A}"/>
              </a:ext>
            </a:extLst>
          </p:cNvPr>
          <p:cNvCxnSpPr>
            <a:cxnSpLocks/>
          </p:cNvCxnSpPr>
          <p:nvPr/>
        </p:nvCxnSpPr>
        <p:spPr>
          <a:xfrm>
            <a:off x="2771800" y="1844824"/>
            <a:ext cx="2232248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AE5CFD-6808-411E-B133-9A95ED977BC5}"/>
              </a:ext>
            </a:extLst>
          </p:cNvPr>
          <p:cNvSpPr txBox="1"/>
          <p:nvPr/>
        </p:nvSpPr>
        <p:spPr>
          <a:xfrm>
            <a:off x="323528" y="1387845"/>
            <a:ext cx="620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RadioInput</a:t>
            </a:r>
            <a:r>
              <a:rPr lang="fr-FR" dirty="0"/>
              <a:t> est « host » de tout ce qui se trouve dans </a:t>
            </a:r>
            <a:r>
              <a:rPr lang="fr-FR" dirty="0" err="1"/>
              <a:t>ng</a:t>
            </a:r>
            <a:r>
              <a:rPr lang="fr-FR" dirty="0"/>
              <a:t>-content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A1D0E3-7877-4431-9E89-D4391858D227}"/>
              </a:ext>
            </a:extLst>
          </p:cNvPr>
          <p:cNvCxnSpPr/>
          <p:nvPr/>
        </p:nvCxnSpPr>
        <p:spPr>
          <a:xfrm flipV="1">
            <a:off x="2987824" y="3140968"/>
            <a:ext cx="2088232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C1AE9B-4672-45CD-AF93-F41FBCC79185}"/>
              </a:ext>
            </a:extLst>
          </p:cNvPr>
          <p:cNvSpPr txBox="1"/>
          <p:nvPr/>
        </p:nvSpPr>
        <p:spPr>
          <a:xfrm>
            <a:off x="323529" y="4221088"/>
            <a:ext cx="763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RadioInput</a:t>
            </a:r>
            <a:r>
              <a:rPr lang="fr-FR" dirty="0"/>
              <a:t> est « parent » de tout ce qui se trouve dans son </a:t>
            </a:r>
            <a:r>
              <a:rPr lang="fr-FR" dirty="0" err="1"/>
              <a:t>template</a:t>
            </a:r>
            <a:r>
              <a:rPr lang="fr-FR" dirty="0"/>
              <a:t> (sauf de l’intérieur des </a:t>
            </a:r>
            <a:r>
              <a:rPr lang="fr-FR" dirty="0" err="1"/>
              <a:t>ng</a:t>
            </a:r>
            <a:r>
              <a:rPr lang="fr-FR" dirty="0"/>
              <a:t>-content)</a:t>
            </a:r>
          </a:p>
        </p:txBody>
      </p:sp>
    </p:spTree>
    <p:extLst>
      <p:ext uri="{BB962C8B-B14F-4D97-AF65-F5344CB8AC3E}">
        <p14:creationId xmlns:p14="http://schemas.microsoft.com/office/powerpoint/2010/main" val="400476983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C74A-5C5B-40C7-AF46-28A09B44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C2786-DFB8-4A61-A2DC-30A9694A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987008" cy="2764904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Peut être injecté dans un composant, ou dans un autre service.</a:t>
            </a:r>
          </a:p>
          <a:p>
            <a:r>
              <a:rPr lang="fr-FR" dirty="0"/>
              <a:t>Peut être au niveau de :</a:t>
            </a:r>
          </a:p>
          <a:p>
            <a:pPr lvl="1"/>
            <a:r>
              <a:rPr lang="fr-FR" dirty="0"/>
              <a:t>Composant </a:t>
            </a:r>
          </a:p>
          <a:p>
            <a:pPr lvl="1"/>
            <a:r>
              <a:rPr lang="fr-FR" dirty="0"/>
              <a:t>Module</a:t>
            </a:r>
          </a:p>
          <a:p>
            <a:r>
              <a:rPr lang="fr-FR" dirty="0"/>
              <a:t>Cas du </a:t>
            </a:r>
            <a:r>
              <a:rPr lang="fr-FR" dirty="0" err="1"/>
              <a:t>provideIn</a:t>
            </a:r>
            <a:r>
              <a:rPr lang="fr-FR" dirty="0"/>
              <a:t> root :</a:t>
            </a:r>
          </a:p>
          <a:p>
            <a:pPr lvl="1"/>
            <a:r>
              <a:rPr lang="fr-FR" dirty="0"/>
              <a:t>Le service est </a:t>
            </a:r>
            <a:r>
              <a:rPr lang="fr-FR" dirty="0" err="1"/>
              <a:t>instantié</a:t>
            </a:r>
            <a:r>
              <a:rPr lang="fr-FR" dirty="0"/>
              <a:t> au niveau du module app que si utilisé.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BDECB-47C5-4F52-A16C-8A3B8B63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7515D-689E-4447-A8CC-3A58BEF8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209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B6C4-C2C4-415F-A074-C6A396E2D6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951" y="4547668"/>
            <a:ext cx="3965823" cy="12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4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1D56-8EA3-4ACA-9602-E6E09849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B5AA5-7F1A-4EC5-8DBE-0B111EA865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340768"/>
            <a:ext cx="6804248" cy="354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65BB4-6B38-4DAD-A010-9D85867CF4EA}"/>
              </a:ext>
            </a:extLst>
          </p:cNvPr>
          <p:cNvSpPr txBox="1"/>
          <p:nvPr/>
        </p:nvSpPr>
        <p:spPr>
          <a:xfrm>
            <a:off x="395536" y="5661248"/>
            <a:ext cx="736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 fichier est « transformé » par </a:t>
            </a:r>
            <a:r>
              <a:rPr lang="fr-FR" dirty="0" err="1"/>
              <a:t>ng</a:t>
            </a:r>
            <a:r>
              <a:rPr lang="fr-FR" dirty="0"/>
              <a:t> serve pour inclure les CSS et JS (</a:t>
            </a:r>
            <a:r>
              <a:rPr lang="fr-FR" dirty="0" err="1"/>
              <a:t>webpack</a:t>
            </a:r>
            <a:r>
              <a:rPr lang="fr-FR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08AA2C-CBC7-4B14-8EB7-2CDCF8163A4C}"/>
              </a:ext>
            </a:extLst>
          </p:cNvPr>
          <p:cNvCxnSpPr/>
          <p:nvPr/>
        </p:nvCxnSpPr>
        <p:spPr>
          <a:xfrm flipH="1" flipV="1">
            <a:off x="3851920" y="4077072"/>
            <a:ext cx="280831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7B4C55-D410-431D-8C41-797FC2DA062D}"/>
              </a:ext>
            </a:extLst>
          </p:cNvPr>
          <p:cNvSpPr txBox="1"/>
          <p:nvPr/>
        </p:nvSpPr>
        <p:spPr>
          <a:xfrm>
            <a:off x="6948264" y="4077072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Root Component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87D2570-5D8F-4314-AF2D-E9CF8FF5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B1C2CE-9423-4E56-82B3-0B975E25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9849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2EA5-A7B7-4A08-8898-68066632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Injection dans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9341-740F-4D86-A617-E2DB5C89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Ordre de priorité pour trouver le bon service :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Composant This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Composant Host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Composant Parent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/>
              <a:t>Module</a:t>
            </a:r>
          </a:p>
          <a:p>
            <a:r>
              <a:rPr lang="fr-FR" dirty="0"/>
              <a:t>Pour intervenir dans cet ordre, les décorateurs</a:t>
            </a:r>
          </a:p>
          <a:p>
            <a:pPr lvl="1"/>
            <a:r>
              <a:rPr lang="fr-FR" dirty="0"/>
              <a:t>@Self : Composant This, sinon rien.</a:t>
            </a:r>
          </a:p>
          <a:p>
            <a:pPr lvl="1"/>
            <a:r>
              <a:rPr lang="fr-FR" dirty="0"/>
              <a:t>@Host (pour spécifier le composant Host en priorité)</a:t>
            </a:r>
          </a:p>
          <a:p>
            <a:pPr lvl="1"/>
            <a:r>
              <a:rPr lang="fr-FR" dirty="0"/>
              <a:t>@</a:t>
            </a:r>
            <a:r>
              <a:rPr lang="fr-FR" dirty="0" err="1"/>
              <a:t>SkipSelf</a:t>
            </a:r>
            <a:r>
              <a:rPr lang="fr-FR" dirty="0"/>
              <a:t> : Composant Host, Parent ou Module</a:t>
            </a:r>
          </a:p>
          <a:p>
            <a:r>
              <a:rPr lang="fr-FR" dirty="0"/>
              <a:t>Perso, je trouve que c’est débile d’en arriver à une telle architecture.</a:t>
            </a:r>
          </a:p>
          <a:p>
            <a:pPr lvl="1"/>
            <a:r>
              <a:rPr lang="fr-FR" dirty="0"/>
              <a:t>J’attend que l’on me mette un vrai use case sous le nez…</a:t>
            </a:r>
          </a:p>
          <a:p>
            <a:pPr lvl="1"/>
            <a:endParaRPr lang="fr-FR" dirty="0"/>
          </a:p>
          <a:p>
            <a:pPr marL="5715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D8F49-B640-409F-AFAD-95ED526E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BF0CF-BB16-45E1-AAAC-1885AF87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722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26D0-5FFC-4048-83F8-6F764A58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des 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22AC-66AD-462C-AF38-E0B6B8C92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Rxjs</a:t>
            </a:r>
            <a:endParaRPr lang="fr-FR" dirty="0"/>
          </a:p>
          <a:p>
            <a:r>
              <a:rPr lang="fr-FR" dirty="0"/>
              <a:t>Ressources :</a:t>
            </a:r>
          </a:p>
          <a:p>
            <a:pPr lvl="1"/>
            <a:r>
              <a:rPr lang="fr-FR" dirty="0">
                <a:hlinkClick r:id="rId3"/>
              </a:rPr>
              <a:t>https://www.learnrxjs.io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https://rxmarbles.com/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https://rxjs-dev.firebaseapp.com/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Avantage : aide à programmer de manière fonctionnelle</a:t>
            </a:r>
          </a:p>
          <a:p>
            <a:pPr lvl="1"/>
            <a:r>
              <a:rPr lang="fr-FR" dirty="0"/>
              <a:t>Réduit la combinatoire des tests unitaires.</a:t>
            </a:r>
          </a:p>
          <a:p>
            <a:pPr lvl="1"/>
            <a:r>
              <a:rPr lang="fr-FR" dirty="0"/>
              <a:t>Sépare plus facilement les aspects</a:t>
            </a:r>
          </a:p>
          <a:p>
            <a:pPr lvl="1"/>
            <a:r>
              <a:rPr lang="fr-FR" dirty="0"/>
              <a:t>Généralise les promises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9D294-9EA9-4490-98DC-E3E86CD2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E93B0-CBEE-4A27-9D4A-2E61F3CD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3361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5FE8-3304-4608-96C2-6B18F204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E319-B53F-4295-A897-70BB9EDC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fr-FR" dirty="0"/>
              <a:t>C’est comparable à un robinet qui coule de temps en temps au goutte à goutte.</a:t>
            </a:r>
          </a:p>
          <a:p>
            <a:r>
              <a:rPr lang="fr-FR" dirty="0"/>
              <a:t>L’unique </a:t>
            </a:r>
            <a:r>
              <a:rPr lang="fr-FR" dirty="0" err="1"/>
              <a:t>observeur</a:t>
            </a:r>
            <a:r>
              <a:rPr lang="fr-FR" dirty="0"/>
              <a:t> ramasse les gouttes.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789CB-B00F-4691-AB3D-7AF3590D87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3429000"/>
            <a:ext cx="3384376" cy="2440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59930-A078-4FDF-8621-D49EC54848C2}"/>
              </a:ext>
            </a:extLst>
          </p:cNvPr>
          <p:cNvSpPr txBox="1"/>
          <p:nvPr/>
        </p:nvSpPr>
        <p:spPr>
          <a:xfrm>
            <a:off x="457200" y="6165304"/>
            <a:ext cx="708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: si l’</a:t>
            </a:r>
            <a:r>
              <a:rPr lang="fr-FR" dirty="0" err="1"/>
              <a:t>observeur</a:t>
            </a:r>
            <a:r>
              <a:rPr lang="fr-FR" dirty="0"/>
              <a:t> est un sujet, il transmet les « gouttes » à ses abonnés.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B4D6E-4625-4272-8614-8DC31588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8E558-EBE9-40D7-A96A-CD74FDFF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89909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166B-5700-4BDD-94BE-DB31685A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Marble</a:t>
            </a:r>
            <a:r>
              <a:rPr lang="fr-FR" dirty="0"/>
              <a:t>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DF70C-EA80-4B51-8381-5273AE3E9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3068960"/>
            <a:ext cx="6919609" cy="2971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A5C64D-0EDB-46DA-977B-B1EADF294782}"/>
              </a:ext>
            </a:extLst>
          </p:cNvPr>
          <p:cNvSpPr txBox="1"/>
          <p:nvPr/>
        </p:nvSpPr>
        <p:spPr>
          <a:xfrm>
            <a:off x="1043608" y="1700808"/>
            <a:ext cx="612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But : montrer par l’image ce que fait un opérateur d’observable.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C4FF2-FD29-48F0-AAB9-09301384E99C}"/>
              </a:ext>
            </a:extLst>
          </p:cNvPr>
          <p:cNvSpPr txBox="1"/>
          <p:nvPr/>
        </p:nvSpPr>
        <p:spPr>
          <a:xfrm>
            <a:off x="539552" y="6309320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Voir les exemples 03-xx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01BDA-09ED-4560-8B39-04C9E4CA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1DA8E-7B50-4D64-9260-6958E40E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8626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324F41F-5F9F-407D-874E-89C701CEDEDB}"/>
              </a:ext>
            </a:extLst>
          </p:cNvPr>
          <p:cNvSpPr/>
          <p:nvPr/>
        </p:nvSpPr>
        <p:spPr>
          <a:xfrm>
            <a:off x="1331640" y="2780928"/>
            <a:ext cx="6768752" cy="3456384"/>
          </a:xfrm>
          <a:prstGeom prst="rect">
            <a:avLst/>
          </a:prstGeom>
          <a:solidFill>
            <a:srgbClr val="9BBB59">
              <a:alpha val="10196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A4FEB-5500-4D3E-BC16-9B6ED53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Databinding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68579-0E87-49B3-AD15-B4CBB02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ECE14-B86E-43E3-8D6F-058513F00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214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90FECF-21BE-427D-AC03-C919989C60BE}"/>
              </a:ext>
            </a:extLst>
          </p:cNvPr>
          <p:cNvSpPr/>
          <p:nvPr/>
        </p:nvSpPr>
        <p:spPr>
          <a:xfrm>
            <a:off x="3419872" y="3645024"/>
            <a:ext cx="244827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Composant enfant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428979-56E2-4EE4-921C-12C24BFECCD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691680" y="4185084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3C448F-3C8F-4A1A-8DC0-03E68F1875A4}"/>
              </a:ext>
            </a:extLst>
          </p:cNvPr>
          <p:cNvSpPr txBox="1"/>
          <p:nvPr/>
        </p:nvSpPr>
        <p:spPr>
          <a:xfrm>
            <a:off x="1835696" y="370232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@Input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787AC4-6235-4E0C-ABF5-A972F46D5F4C}"/>
              </a:ext>
            </a:extLst>
          </p:cNvPr>
          <p:cNvCxnSpPr>
            <a:stCxn id="6" idx="3"/>
          </p:cNvCxnSpPr>
          <p:nvPr/>
        </p:nvCxnSpPr>
        <p:spPr>
          <a:xfrm>
            <a:off x="5868144" y="4185084"/>
            <a:ext cx="1751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5D439E-E960-4A84-977D-E59924FAB5DF}"/>
              </a:ext>
            </a:extLst>
          </p:cNvPr>
          <p:cNvSpPr txBox="1"/>
          <p:nvPr/>
        </p:nvSpPr>
        <p:spPr>
          <a:xfrm>
            <a:off x="6300192" y="370232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AC5CC-CF98-410D-9C87-44572C92E59B}"/>
              </a:ext>
            </a:extLst>
          </p:cNvPr>
          <p:cNvSpPr/>
          <p:nvPr/>
        </p:nvSpPr>
        <p:spPr>
          <a:xfrm>
            <a:off x="4067944" y="5229200"/>
            <a:ext cx="1152128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Template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D5D8E-EC98-4A29-A63D-CE6D12A2E9E4}"/>
              </a:ext>
            </a:extLst>
          </p:cNvPr>
          <p:cNvCxnSpPr>
            <a:stCxn id="6" idx="2"/>
            <a:endCxn id="14" idx="0"/>
          </p:cNvCxnSpPr>
          <p:nvPr/>
        </p:nvCxnSpPr>
        <p:spPr>
          <a:xfrm>
            <a:off x="4644008" y="4725144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E9E5F9-3A34-4EDA-A1E1-0662526A6CE8}"/>
              </a:ext>
            </a:extLst>
          </p:cNvPr>
          <p:cNvSpPr txBox="1"/>
          <p:nvPr/>
        </p:nvSpPr>
        <p:spPr>
          <a:xfrm>
            <a:off x="4788024" y="479664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{{…}}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D8F52-B83D-4655-86C7-28A7501F6A00}"/>
              </a:ext>
            </a:extLst>
          </p:cNvPr>
          <p:cNvSpPr txBox="1"/>
          <p:nvPr/>
        </p:nvSpPr>
        <p:spPr>
          <a:xfrm>
            <a:off x="1547664" y="2813918"/>
            <a:ext cx="172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Template parent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BDC1D-EAF6-4093-B5BB-16281B5A853D}"/>
              </a:ext>
            </a:extLst>
          </p:cNvPr>
          <p:cNvSpPr/>
          <p:nvPr/>
        </p:nvSpPr>
        <p:spPr>
          <a:xfrm>
            <a:off x="3707904" y="1468525"/>
            <a:ext cx="2016224" cy="67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Composant parent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B297FC-CA09-47F3-9D67-A651B81FB2E5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4716016" y="2146356"/>
            <a:ext cx="0" cy="63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3EFAC7-889C-4286-8696-DC0B37102B11}"/>
              </a:ext>
            </a:extLst>
          </p:cNvPr>
          <p:cNvSpPr txBox="1"/>
          <p:nvPr/>
        </p:nvSpPr>
        <p:spPr>
          <a:xfrm>
            <a:off x="2118626" y="419596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1BB8FB-2BCF-4AA1-84BE-D2F051925077}"/>
              </a:ext>
            </a:extLst>
          </p:cNvPr>
          <p:cNvSpPr txBox="1"/>
          <p:nvPr/>
        </p:nvSpPr>
        <p:spPr>
          <a:xfrm>
            <a:off x="6593706" y="424238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E14A0-F7BF-440D-82DD-C9F3B35FA1F2}"/>
              </a:ext>
            </a:extLst>
          </p:cNvPr>
          <p:cNvSpPr txBox="1"/>
          <p:nvPr/>
        </p:nvSpPr>
        <p:spPr>
          <a:xfrm>
            <a:off x="132791" y="2278976"/>
            <a:ext cx="311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: [()] = 2 </a:t>
            </a:r>
            <a:r>
              <a:rPr lang="fr-FR" dirty="0" err="1"/>
              <a:t>ways</a:t>
            </a:r>
            <a:r>
              <a:rPr lang="fr-FR" dirty="0"/>
              <a:t> </a:t>
            </a:r>
            <a:r>
              <a:rPr lang="fr-FR" dirty="0" err="1"/>
              <a:t>databinding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77525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156-310B-4098-9E57-5FD1564B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Databinding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CD8F-8466-489B-B94C-4CF917844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/>
          <a:lstStyle/>
          <a:p>
            <a:r>
              <a:rPr lang="fr-FR" dirty="0" err="1"/>
              <a:t>Exterieur</a:t>
            </a:r>
            <a:r>
              <a:rPr lang="fr-FR" dirty="0"/>
              <a:t> -&gt; intérieur (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databinding</a:t>
            </a:r>
            <a:r>
              <a:rPr lang="fr-FR" dirty="0"/>
              <a:t>)</a:t>
            </a:r>
          </a:p>
          <a:p>
            <a:r>
              <a:rPr lang="fr-FR" dirty="0"/>
              <a:t>Intérieur -&gt; extérieur (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databinding</a:t>
            </a:r>
            <a:r>
              <a:rPr lang="fr-FR" dirty="0"/>
              <a:t>)</a:t>
            </a:r>
          </a:p>
          <a:p>
            <a:r>
              <a:rPr lang="fr-FR" dirty="0"/>
              <a:t>Extérieur &lt;-&gt; intérieur (2ways </a:t>
            </a:r>
            <a:r>
              <a:rPr lang="fr-FR" dirty="0" err="1"/>
              <a:t>databinding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Interpolation (expression)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182FE-BEBE-451E-AD40-98EF1C047B59}"/>
              </a:ext>
            </a:extLst>
          </p:cNvPr>
          <p:cNvSpPr/>
          <p:nvPr/>
        </p:nvSpPr>
        <p:spPr>
          <a:xfrm>
            <a:off x="5004048" y="5445224"/>
            <a:ext cx="21602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Composant</a:t>
            </a:r>
          </a:p>
          <a:p>
            <a:pPr algn="ctr"/>
            <a:r>
              <a:rPr lang="fr-FR" dirty="0"/>
              <a:t>{{interpolation}}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C1716B-E369-44CE-B817-02DD948C20D5}"/>
              </a:ext>
            </a:extLst>
          </p:cNvPr>
          <p:cNvSpPr/>
          <p:nvPr/>
        </p:nvSpPr>
        <p:spPr>
          <a:xfrm>
            <a:off x="3887924" y="5536803"/>
            <a:ext cx="1296144" cy="248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36E859-2F1F-483B-A425-B3371AEE58D8}"/>
              </a:ext>
            </a:extLst>
          </p:cNvPr>
          <p:cNvSpPr/>
          <p:nvPr/>
        </p:nvSpPr>
        <p:spPr>
          <a:xfrm>
            <a:off x="6912877" y="5536649"/>
            <a:ext cx="1296144" cy="24889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60C4E0F3-C6C1-4091-940B-773D933F7519}"/>
              </a:ext>
            </a:extLst>
          </p:cNvPr>
          <p:cNvSpPr/>
          <p:nvPr/>
        </p:nvSpPr>
        <p:spPr>
          <a:xfrm>
            <a:off x="6156176" y="4941168"/>
            <a:ext cx="216024" cy="720080"/>
          </a:xfrm>
          <a:prstGeom prst="up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476E4-F807-48AB-A1DA-6D2D86A39CE6}"/>
              </a:ext>
            </a:extLst>
          </p:cNvPr>
          <p:cNvSpPr txBox="1"/>
          <p:nvPr/>
        </p:nvSpPr>
        <p:spPr>
          <a:xfrm>
            <a:off x="4211960" y="5229200"/>
            <a:ext cx="5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[src]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3CFE7-2BE6-4320-9FBA-65F1BCFA8988}"/>
              </a:ext>
            </a:extLst>
          </p:cNvPr>
          <p:cNvSpPr txBox="1"/>
          <p:nvPr/>
        </p:nvSpPr>
        <p:spPr>
          <a:xfrm>
            <a:off x="7413871" y="52292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(click)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6ADD5-93A0-445C-800D-8DD46A1047E5}"/>
              </a:ext>
            </a:extLst>
          </p:cNvPr>
          <p:cNvSpPr txBox="1"/>
          <p:nvPr/>
        </p:nvSpPr>
        <p:spPr>
          <a:xfrm>
            <a:off x="5610804" y="458557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[(</a:t>
            </a:r>
            <a:r>
              <a:rPr lang="fr-FR" dirty="0" err="1"/>
              <a:t>ngModel</a:t>
            </a:r>
            <a:r>
              <a:rPr lang="fr-FR" dirty="0"/>
              <a:t>)]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6FA3CA9-D600-4CFB-97A0-718870CC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C4C38B-02FE-4896-8EE5-124B7906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46546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6AD5-F034-402F-A8C0-09A12009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Databinding notation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BC95F-D5B6-4E03-BC4A-01CAA1FBD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4 types :</a:t>
            </a:r>
          </a:p>
          <a:p>
            <a:pPr lvl="1"/>
            <a:r>
              <a:rPr lang="en-NZ" dirty="0"/>
              <a:t>Interpolation</a:t>
            </a:r>
          </a:p>
          <a:p>
            <a:pPr lvl="2"/>
            <a:r>
              <a:rPr lang="en-NZ" dirty="0"/>
              <a:t>{{}}</a:t>
            </a:r>
          </a:p>
          <a:p>
            <a:pPr lvl="1"/>
            <a:r>
              <a:rPr lang="en-NZ" dirty="0"/>
              <a:t>Property binding</a:t>
            </a:r>
          </a:p>
          <a:p>
            <a:pPr lvl="2"/>
            <a:r>
              <a:rPr lang="en-NZ" dirty="0"/>
              <a:t>[]</a:t>
            </a:r>
          </a:p>
          <a:p>
            <a:pPr lvl="2"/>
            <a:r>
              <a:rPr lang="en-NZ" dirty="0"/>
              <a:t>bind-</a:t>
            </a:r>
          </a:p>
          <a:p>
            <a:pPr lvl="1"/>
            <a:r>
              <a:rPr lang="en-NZ" dirty="0"/>
              <a:t>Event binding</a:t>
            </a:r>
          </a:p>
          <a:p>
            <a:pPr lvl="2"/>
            <a:r>
              <a:rPr lang="en-NZ" dirty="0"/>
              <a:t>()</a:t>
            </a:r>
          </a:p>
          <a:p>
            <a:pPr lvl="2"/>
            <a:r>
              <a:rPr lang="en-NZ" dirty="0"/>
              <a:t>on-</a:t>
            </a:r>
          </a:p>
          <a:p>
            <a:pPr lvl="1"/>
            <a:r>
              <a:rPr lang="en-NZ" dirty="0"/>
              <a:t>2 way binding</a:t>
            </a:r>
          </a:p>
          <a:p>
            <a:pPr lvl="2"/>
            <a:r>
              <a:rPr lang="en-NZ" dirty="0"/>
              <a:t>[()]</a:t>
            </a:r>
          </a:p>
          <a:p>
            <a:pPr lvl="2"/>
            <a:r>
              <a:rPr lang="en-NZ" dirty="0" err="1"/>
              <a:t>bindon</a:t>
            </a:r>
            <a:r>
              <a:rPr lang="en-NZ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1AD19-52C5-461D-9898-EF9E50A83A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1628800"/>
            <a:ext cx="2026940" cy="92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A3F5D-9BFE-4A94-8DF3-AFE63FB9CF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2348880"/>
            <a:ext cx="2459755" cy="1152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472D8-7E50-4D2A-BF6D-413EB200CB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125" y="3501033"/>
            <a:ext cx="3690203" cy="1065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65D8CF-0FC4-4A2E-9EE5-0A7D9953C5A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4825594"/>
            <a:ext cx="2753642" cy="10064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44038B-FFF7-49F3-BB3B-48BA688D8C66}"/>
              </a:ext>
            </a:extLst>
          </p:cNvPr>
          <p:cNvCxnSpPr/>
          <p:nvPr/>
        </p:nvCxnSpPr>
        <p:spPr>
          <a:xfrm>
            <a:off x="2771800" y="5013176"/>
            <a:ext cx="1296144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716173-E036-48B0-8B91-AA310C5042E8}"/>
              </a:ext>
            </a:extLst>
          </p:cNvPr>
          <p:cNvCxnSpPr/>
          <p:nvPr/>
        </p:nvCxnSpPr>
        <p:spPr>
          <a:xfrm>
            <a:off x="2411760" y="4149080"/>
            <a:ext cx="1440160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0A239-A1E1-47A5-A0CD-27B292EB5881}"/>
              </a:ext>
            </a:extLst>
          </p:cNvPr>
          <p:cNvCxnSpPr/>
          <p:nvPr/>
        </p:nvCxnSpPr>
        <p:spPr>
          <a:xfrm>
            <a:off x="2474562" y="3206943"/>
            <a:ext cx="3609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B2124-35E1-43EF-B65F-17F652908E6A}"/>
              </a:ext>
            </a:extLst>
          </p:cNvPr>
          <p:cNvCxnSpPr/>
          <p:nvPr/>
        </p:nvCxnSpPr>
        <p:spPr>
          <a:xfrm flipV="1">
            <a:off x="2411760" y="2276872"/>
            <a:ext cx="180020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4E667-82FD-4458-8CB1-DD1B5E55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B7ABAA-2550-4ED3-BBDA-2826D7A9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87512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17A6-F28D-43E3-BA03-223A4C04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2-way </a:t>
            </a:r>
            <a:r>
              <a:rPr lang="fr-FR" dirty="0" err="1"/>
              <a:t>databinding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F447-E494-46F8-A1A1-6771D865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Deprecated</a:t>
            </a:r>
            <a:r>
              <a:rPr lang="fr-FR" dirty="0"/>
              <a:t>.</a:t>
            </a:r>
          </a:p>
          <a:p>
            <a:r>
              <a:rPr lang="fr-FR" dirty="0"/>
              <a:t>Il faut faire </a:t>
            </a:r>
            <a:r>
              <a:rPr lang="fr-FR" dirty="0" err="1"/>
              <a:t>décendre</a:t>
            </a:r>
            <a:r>
              <a:rPr lang="fr-FR" dirty="0"/>
              <a:t> les datas et remonter les </a:t>
            </a:r>
            <a:r>
              <a:rPr lang="fr-FR" dirty="0" err="1"/>
              <a:t>events</a:t>
            </a:r>
            <a:r>
              <a:rPr lang="fr-FR" dirty="0"/>
              <a:t>. Merci </a:t>
            </a:r>
            <a:r>
              <a:rPr lang="fr-FR" dirty="0" err="1"/>
              <a:t>React</a:t>
            </a:r>
            <a:r>
              <a:rPr lang="fr-FR" dirty="0"/>
              <a:t> de Facebook d’avoir pointé le premier ce concept essentiel d’architecture.</a:t>
            </a:r>
          </a:p>
          <a:p>
            <a:r>
              <a:rPr lang="fr-FR" dirty="0"/>
              <a:t>Implication : préférer le </a:t>
            </a:r>
            <a:r>
              <a:rPr lang="fr-FR" dirty="0" err="1"/>
              <a:t>reactform</a:t>
            </a:r>
            <a:r>
              <a:rPr lang="fr-FR" dirty="0"/>
              <a:t> plutôt que l’ancien.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A2078-0685-446F-AFDD-BF4F91AC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ABA7A-0AF8-4FF1-B268-6329C68B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70931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435E-7E3D-4AED-BE43-AD1E6629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9FC5-DC9D-4748-B94B-2A6218CF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Structurelles</a:t>
            </a:r>
            <a:r>
              <a:rPr lang="fr-FR" dirty="0"/>
              <a:t> : une directive qui prend un </a:t>
            </a:r>
            <a:r>
              <a:rPr lang="fr-FR" dirty="0" err="1"/>
              <a:t>template</a:t>
            </a:r>
            <a:r>
              <a:rPr lang="fr-FR" dirty="0"/>
              <a:t> de DOM et renvoie un DOM</a:t>
            </a:r>
          </a:p>
          <a:p>
            <a:pPr lvl="1"/>
            <a:r>
              <a:rPr lang="fr-FR" dirty="0"/>
              <a:t>Exemple : *</a:t>
            </a:r>
            <a:r>
              <a:rPr lang="fr-FR" dirty="0" err="1"/>
              <a:t>ngIf</a:t>
            </a:r>
            <a:r>
              <a:rPr lang="fr-FR" dirty="0"/>
              <a:t>, *</a:t>
            </a:r>
            <a:r>
              <a:rPr lang="fr-FR" dirty="0" err="1"/>
              <a:t>ngFor</a:t>
            </a:r>
            <a:r>
              <a:rPr lang="fr-FR" dirty="0"/>
              <a:t>, *</a:t>
            </a:r>
            <a:r>
              <a:rPr lang="fr-FR" dirty="0" err="1"/>
              <a:t>ngSwitch</a:t>
            </a:r>
            <a:endParaRPr lang="fr-FR" dirty="0"/>
          </a:p>
          <a:p>
            <a:r>
              <a:rPr lang="fr-FR" b="1" dirty="0" err="1"/>
              <a:t>Attribute</a:t>
            </a:r>
            <a:r>
              <a:rPr lang="fr-FR" dirty="0"/>
              <a:t> : une directive qui ajoute un comportement particulier à un élément du DOM.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35575-31EF-4626-9012-9FF315C7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D238D-A95F-4FB1-BC0F-09035843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58723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types de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0984" cy="326896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fr-FR" dirty="0"/>
              <a:t>Unit </a:t>
            </a:r>
            <a:r>
              <a:rPr lang="fr-FR" dirty="0" err="1"/>
              <a:t>Testing</a:t>
            </a:r>
            <a:endParaRPr lang="fr-FR" dirty="0"/>
          </a:p>
          <a:p>
            <a:pPr lvl="1"/>
            <a:r>
              <a:rPr lang="fr-FR" dirty="0"/>
              <a:t>Test non visuel, sans DOM</a:t>
            </a:r>
          </a:p>
          <a:p>
            <a:pPr lvl="1"/>
            <a:r>
              <a:rPr lang="fr-FR" dirty="0"/>
              <a:t>Test des </a:t>
            </a:r>
            <a:r>
              <a:rPr lang="fr-FR" dirty="0" err="1"/>
              <a:t>fonctionalités</a:t>
            </a:r>
            <a:r>
              <a:rPr lang="fr-FR" dirty="0"/>
              <a:t> </a:t>
            </a:r>
            <a:r>
              <a:rPr lang="fr-FR" dirty="0" err="1"/>
              <a:t>javascript</a:t>
            </a:r>
            <a:r>
              <a:rPr lang="fr-FR" dirty="0"/>
              <a:t> (instancier les </a:t>
            </a:r>
            <a:r>
              <a:rPr lang="fr-FR" dirty="0" err="1"/>
              <a:t>controller</a:t>
            </a:r>
            <a:r>
              <a:rPr lang="fr-FR" dirty="0"/>
              <a:t> et tester leur fonctions)</a:t>
            </a:r>
          </a:p>
          <a:p>
            <a:pPr lvl="1"/>
            <a:r>
              <a:rPr lang="fr-FR" dirty="0"/>
              <a:t>Les équipes d’</a:t>
            </a:r>
            <a:r>
              <a:rPr lang="fr-FR" dirty="0" err="1"/>
              <a:t>AngularJS</a:t>
            </a:r>
            <a:r>
              <a:rPr lang="fr-FR" dirty="0"/>
              <a:t> ont mis au point un logiciel appelé « Karma » (</a:t>
            </a:r>
            <a:r>
              <a:rPr lang="fr-FR" dirty="0">
                <a:hlinkClick r:id="rId3"/>
              </a:rPr>
              <a:t>http://karma-runner.github.io/</a:t>
            </a:r>
            <a:r>
              <a:rPr lang="fr-FR" dirty="0"/>
              <a:t>)</a:t>
            </a:r>
          </a:p>
          <a:p>
            <a:r>
              <a:rPr lang="fr-FR" dirty="0"/>
              <a:t>End To End </a:t>
            </a:r>
            <a:r>
              <a:rPr lang="fr-FR" dirty="0" err="1"/>
              <a:t>Testing</a:t>
            </a:r>
            <a:r>
              <a:rPr lang="fr-FR" dirty="0"/>
              <a:t> (e2e)</a:t>
            </a:r>
          </a:p>
          <a:p>
            <a:pPr lvl="1"/>
            <a:r>
              <a:rPr lang="fr-FR" dirty="0"/>
              <a:t>Test avec navigateur et simulation graphique</a:t>
            </a:r>
          </a:p>
          <a:p>
            <a:pPr lvl="1"/>
            <a:r>
              <a:rPr lang="fr-FR" dirty="0"/>
              <a:t>Logiciel : </a:t>
            </a:r>
            <a:r>
              <a:rPr lang="fr-FR" dirty="0" err="1"/>
              <a:t>protractor</a:t>
            </a:r>
            <a:r>
              <a:rPr lang="fr-FR" dirty="0"/>
              <a:t> (</a:t>
            </a:r>
            <a:r>
              <a:rPr lang="fr-FR" dirty="0" err="1"/>
              <a:t>selenium</a:t>
            </a:r>
            <a:r>
              <a:rPr lang="fr-FR" dirty="0"/>
              <a:t> + 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waiting</a:t>
            </a:r>
            <a:r>
              <a:rPr lang="fr-FR" dirty="0"/>
              <a:t>)</a:t>
            </a:r>
          </a:p>
        </p:txBody>
      </p:sp>
      <p:pic>
        <p:nvPicPr>
          <p:cNvPr id="1026" name="Picture 2" descr="Karma - Spectacular Test Runner for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8224" y="2204865"/>
            <a:ext cx="2383160" cy="5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3933056"/>
            <a:ext cx="5810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94904-42D3-48C8-9EB9-D3A50ADB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06B8C-23C5-4B1D-8260-62D8861E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894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448F-8614-473A-8722-C0EE1F5D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src/app/</a:t>
            </a:r>
            <a:r>
              <a:rPr lang="fr-FR" dirty="0" err="1"/>
              <a:t>main.ts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B4854-F768-4947-8916-8DB7FF9A8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279" y="1628800"/>
            <a:ext cx="7383363" cy="32148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DFC4B-2EAD-4350-8190-B198BC12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18F04-3B1B-4224-81E2-B89CB7DA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4799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Tester quoi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Il faut d’abord tester les </a:t>
            </a:r>
            <a:r>
              <a:rPr lang="fr-FR" b="1" dirty="0"/>
              <a:t>scénario nominaux 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ce sont qui ont le plus de chance de ne pas marcher </a:t>
            </a:r>
          </a:p>
          <a:p>
            <a:pPr lvl="1"/>
            <a:r>
              <a:rPr lang="fr-FR" dirty="0"/>
              <a:t>et qui pénalisent le plus les utilisateurs.</a:t>
            </a:r>
          </a:p>
          <a:p>
            <a:r>
              <a:rPr lang="fr-FR" dirty="0"/>
              <a:t>Faire ensuite les tests sur les </a:t>
            </a:r>
            <a:r>
              <a:rPr lang="fr-FR" b="1" dirty="0"/>
              <a:t>scénarios correcteurs et secondaires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A0F32-0085-417F-A55E-AA2E814D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C599C-9C99-46EB-AE7E-7021BD0B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455030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Tester des changements d’état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27784" y="2420888"/>
            <a:ext cx="3096344" cy="15121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Fonction à tester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instantiation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/service, ou méthode du </a:t>
            </a:r>
            <a:r>
              <a:rPr lang="fr-FR" dirty="0" err="1"/>
              <a:t>controller</a:t>
            </a:r>
            <a:r>
              <a:rPr lang="fr-FR" dirty="0"/>
              <a:t>/service)</a:t>
            </a: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1187624" y="3176972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5724128" y="317697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9592" y="2564904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Etat Initial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0272" y="2627620"/>
            <a:ext cx="18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Etat Final Obtenu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272" y="374564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Etat Final Attendu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0430" y="3068960"/>
            <a:ext cx="593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=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9872" y="3930312"/>
            <a:ext cx="0" cy="722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04048" y="3933056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95736" y="4653136"/>
            <a:ext cx="4032448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Système externe (ex: serveur web)</a:t>
            </a:r>
          </a:p>
          <a:p>
            <a:pPr algn="ctr"/>
            <a:r>
              <a:rPr lang="fr-FR" dirty="0"/>
              <a:t>STUB/MOCK/BOUCHON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560" y="6021288"/>
            <a:ext cx="670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L’Etat de l’application est en principe dans les attributs des </a:t>
            </a:r>
            <a:r>
              <a:rPr lang="fr-FR" dirty="0" err="1"/>
              <a:t>controllers</a:t>
            </a:r>
            <a:r>
              <a:rPr lang="fr-FR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B44AE-107D-40E2-BB70-255399B6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ACA11-E812-4057-8F15-774E21AA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4832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562A-CDDB-4197-84BC-A606CBC8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Karma – tests </a:t>
            </a:r>
            <a:r>
              <a:rPr lang="en-NZ" dirty="0" err="1"/>
              <a:t>unitaires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4C1BE-8D44-4F21-8F54-0A513F58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Ne tester que des petites choses, </a:t>
            </a:r>
            <a:r>
              <a:rPr lang="en-NZ" dirty="0" err="1"/>
              <a:t>une</a:t>
            </a:r>
            <a:r>
              <a:rPr lang="en-NZ" dirty="0"/>
              <a:t> </a:t>
            </a:r>
            <a:r>
              <a:rPr lang="fr-FR" dirty="0"/>
              <a:t>à la fois</a:t>
            </a:r>
          </a:p>
          <a:p>
            <a:r>
              <a:rPr lang="fr-FR" dirty="0"/>
              <a:t>Mettre un composant dans un état initial</a:t>
            </a:r>
          </a:p>
          <a:p>
            <a:r>
              <a:rPr lang="fr-FR" dirty="0"/>
              <a:t>Tester une fonction du composant</a:t>
            </a:r>
          </a:p>
          <a:p>
            <a:r>
              <a:rPr lang="fr-FR" dirty="0"/>
              <a:t>Vérifier que l’état final est bien celui attendu.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37307-1FD6-40C4-B287-35B7CDC3A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5CC17-66B1-4F1F-9D1E-312F0BBA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595701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01EF-D021-40FC-B4C3-FC52982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Protractor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4196-FC52-4C79-AB47-9C5D456C1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122912" cy="254888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fr-FR" dirty="0"/>
              <a:t>Vérifier que JDK1.8 est installé</a:t>
            </a:r>
          </a:p>
          <a:p>
            <a:r>
              <a:rPr lang="fr-FR" dirty="0" err="1"/>
              <a:t>ng</a:t>
            </a:r>
            <a:r>
              <a:rPr lang="fr-FR" dirty="0"/>
              <a:t> e2e</a:t>
            </a:r>
          </a:p>
          <a:p>
            <a:r>
              <a:rPr lang="fr-FR" dirty="0"/>
              <a:t>Ecrire les tests avec l’API Jasmine et l’API de </a:t>
            </a:r>
            <a:r>
              <a:rPr lang="fr-FR" dirty="0" err="1"/>
              <a:t>protractor</a:t>
            </a:r>
            <a:r>
              <a:rPr lang="fr-FR" dirty="0"/>
              <a:t>.</a:t>
            </a:r>
          </a:p>
          <a:p>
            <a:r>
              <a:rPr lang="fr-FR" dirty="0"/>
              <a:t>Super l’</a:t>
            </a:r>
            <a:r>
              <a:rPr lang="fr-FR" dirty="0" err="1"/>
              <a:t>automatic</a:t>
            </a:r>
            <a:r>
              <a:rPr lang="fr-FR" dirty="0"/>
              <a:t> </a:t>
            </a:r>
            <a:r>
              <a:rPr lang="fr-FR" dirty="0" err="1"/>
              <a:t>waiting</a:t>
            </a:r>
            <a:r>
              <a:rPr lang="fr-FR" dirty="0"/>
              <a:t> !</a:t>
            </a:r>
          </a:p>
          <a:p>
            <a:pPr lvl="1"/>
            <a:r>
              <a:rPr lang="fr-FR" dirty="0"/>
              <a:t>C’est l’intérêt par rapport à </a:t>
            </a:r>
            <a:r>
              <a:rPr lang="fr-FR" dirty="0" err="1"/>
              <a:t>Selenium</a:t>
            </a:r>
            <a:r>
              <a:rPr lang="fr-FR" dirty="0"/>
              <a:t> tout seul.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AEA1B-D960-45EE-A93D-8A8D13D2A0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797152"/>
            <a:ext cx="6012160" cy="1708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FAA99-99B5-4181-A63F-731220B0B428}"/>
              </a:ext>
            </a:extLst>
          </p:cNvPr>
          <p:cNvSpPr txBox="1"/>
          <p:nvPr/>
        </p:nvSpPr>
        <p:spPr>
          <a:xfrm>
            <a:off x="1259632" y="4437112"/>
            <a:ext cx="322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sur </a:t>
            </a:r>
            <a:r>
              <a:rPr lang="fr-FR" dirty="0" err="1"/>
              <a:t>example</a:t>
            </a:r>
            <a:r>
              <a:rPr lang="fr-FR" dirty="0"/>
              <a:t>-</a:t>
            </a:r>
            <a:r>
              <a:rPr lang="fr-FR" dirty="0" err="1"/>
              <a:t>angular</a:t>
            </a:r>
            <a:r>
              <a:rPr lang="fr-FR" dirty="0"/>
              <a:t>-cli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1A7B0-67DF-4346-9932-4CF7BFAF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70CC7-A8D2-4979-A534-5FFBE148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743992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A8AA-0A10-4A3D-9638-ED0F9875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Livraison en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EFDE-3B56-4904-A497-D18542131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–prod</a:t>
            </a:r>
          </a:p>
          <a:p>
            <a:r>
              <a:rPr lang="fr-FR" dirty="0"/>
              <a:t>Compilation en mode AOT (et non JIT)</a:t>
            </a:r>
          </a:p>
          <a:p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shaking</a:t>
            </a:r>
            <a:endParaRPr lang="fr-FR" dirty="0"/>
          </a:p>
          <a:p>
            <a:r>
              <a:rPr lang="fr-FR" dirty="0"/>
              <a:t>Minification</a:t>
            </a:r>
          </a:p>
          <a:p>
            <a:r>
              <a:rPr lang="fr-FR" dirty="0" err="1"/>
              <a:t>Hashcode</a:t>
            </a:r>
            <a:r>
              <a:rPr lang="fr-FR" dirty="0"/>
              <a:t> dans les fichiers pour éviter les problèmes de cache.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99CE8-98AB-41C9-864B-ACD7153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F7D53-1AF7-4130-9066-9A5CAEC5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7553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1C45-00E9-44CF-8E64-F49CC799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AngularJS vers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7B7DA-243D-4242-B1D1-B31946A2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6E39A-8865-4543-8FC2-6BE3E5AA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7DDFA-19CE-4951-AE7A-7C719E02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7337"/>
            <a:ext cx="3648075" cy="37433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6BE228-1E39-446B-B856-F282C7982C81}"/>
              </a:ext>
            </a:extLst>
          </p:cNvPr>
          <p:cNvSpPr/>
          <p:nvPr/>
        </p:nvSpPr>
        <p:spPr>
          <a:xfrm>
            <a:off x="4427984" y="2924944"/>
            <a:ext cx="79208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47785-36B1-49C3-8B98-0DA7AF968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543664"/>
            <a:ext cx="3015248" cy="38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647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0A35-3123-42E2-A4B4-5E56F054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Mauvaise nouvelle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AE4FA-AB83-409B-BD2C-11982FD6D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Il faut à peu près tout réécrire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D942B-72C9-42E0-94AC-05121835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17" y="2636912"/>
            <a:ext cx="3789165" cy="3456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BB72-0839-4E34-89E6-421EAFE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4C481-64C9-441F-9E7D-F6221426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361392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025F-ADFE-4446-B1B4-B28591B7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Bonne nouvelle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0457-1C82-43A2-934B-FB4944723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1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/>
              <a:t>La structure et les notions restent à peu de chose près les même 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273BC-57D6-4A61-9230-6FA90D9E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636912"/>
            <a:ext cx="3752202" cy="35476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AD193-154F-488B-88CE-DE9502F4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8AE4E-E8C4-4E60-9DF3-15DD52DF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752341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5070-27A3-4132-891E-60CDD973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AngularJS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F77EC-98D8-4567-943C-CD11662DEDE8}"/>
              </a:ext>
            </a:extLst>
          </p:cNvPr>
          <p:cNvSpPr/>
          <p:nvPr/>
        </p:nvSpPr>
        <p:spPr>
          <a:xfrm>
            <a:off x="3223940" y="2924944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Composant</a:t>
            </a:r>
            <a:r>
              <a:rPr lang="en-NZ" dirty="0"/>
              <a:t>/Directive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21D62-6805-42BB-9B48-FD6BD3308A23}"/>
              </a:ext>
            </a:extLst>
          </p:cNvPr>
          <p:cNvSpPr/>
          <p:nvPr/>
        </p:nvSpPr>
        <p:spPr>
          <a:xfrm>
            <a:off x="1499084" y="4090319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Controller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8286F-6CA7-4144-88C1-1D29B02AF717}"/>
              </a:ext>
            </a:extLst>
          </p:cNvPr>
          <p:cNvSpPr/>
          <p:nvPr/>
        </p:nvSpPr>
        <p:spPr>
          <a:xfrm>
            <a:off x="3659325" y="4090319"/>
            <a:ext cx="172819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Template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4854-E26D-49A7-8D30-5A2F06D80334}"/>
              </a:ext>
            </a:extLst>
          </p:cNvPr>
          <p:cNvSpPr/>
          <p:nvPr/>
        </p:nvSpPr>
        <p:spPr>
          <a:xfrm>
            <a:off x="5816228" y="4077072"/>
            <a:ext cx="1728192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Databinding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A67E6-F0D4-4A0F-8457-3F4BF4BB9546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2363180" y="3645024"/>
            <a:ext cx="2156904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0A57B7-2EC3-41CC-81E4-874E43627305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4520084" y="3645024"/>
            <a:ext cx="3337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AC3DA2-F00F-4CE9-9A36-17ABA4191C02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H="1" flipV="1">
            <a:off x="4520084" y="3645024"/>
            <a:ext cx="216024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7E06F3-40CC-421B-9270-60C962B3B1F2}"/>
              </a:ext>
            </a:extLst>
          </p:cNvPr>
          <p:cNvSpPr/>
          <p:nvPr/>
        </p:nvSpPr>
        <p:spPr>
          <a:xfrm>
            <a:off x="1571092" y="508341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S1</a:t>
            </a:r>
            <a:endParaRPr lang="fr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FD12CC-B43F-4DC0-9DFC-92B6B0654128}"/>
              </a:ext>
            </a:extLst>
          </p:cNvPr>
          <p:cNvSpPr/>
          <p:nvPr/>
        </p:nvSpPr>
        <p:spPr>
          <a:xfrm>
            <a:off x="2867236" y="508274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4CDC-A9FC-4123-BCE9-99AB1119B3A0}"/>
              </a:ext>
            </a:extLst>
          </p:cNvPr>
          <p:cNvSpPr txBox="1"/>
          <p:nvPr/>
        </p:nvSpPr>
        <p:spPr>
          <a:xfrm>
            <a:off x="2471067" y="50827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07DE5-73C8-4D70-A549-A5A2F6CB68A0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flipV="1">
            <a:off x="2003140" y="4666383"/>
            <a:ext cx="360040" cy="41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D952E2-7B07-4FB8-AF5A-BCF744116E6E}"/>
              </a:ext>
            </a:extLst>
          </p:cNvPr>
          <p:cNvCxnSpPr>
            <a:stCxn id="15" idx="0"/>
            <a:endCxn id="5" idx="2"/>
          </p:cNvCxnSpPr>
          <p:nvPr/>
        </p:nvCxnSpPr>
        <p:spPr>
          <a:xfrm flipH="1" flipV="1">
            <a:off x="2363180" y="4666383"/>
            <a:ext cx="936104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6B295A-BC24-425D-B6B6-2E3013E5A391}"/>
              </a:ext>
            </a:extLst>
          </p:cNvPr>
          <p:cNvSpPr/>
          <p:nvPr/>
        </p:nvSpPr>
        <p:spPr>
          <a:xfrm>
            <a:off x="1475656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Sa</a:t>
            </a:r>
            <a:endParaRPr lang="fr-F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AE5C7-E0D1-4956-BD06-F79CB6206024}"/>
              </a:ext>
            </a:extLst>
          </p:cNvPr>
          <p:cNvSpPr/>
          <p:nvPr/>
        </p:nvSpPr>
        <p:spPr>
          <a:xfrm>
            <a:off x="2587588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Sb</a:t>
            </a:r>
            <a:endParaRPr lang="fr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F727A7-0EC6-443D-A5ED-9C533B612742}"/>
              </a:ext>
            </a:extLst>
          </p:cNvPr>
          <p:cNvSpPr/>
          <p:nvPr/>
        </p:nvSpPr>
        <p:spPr>
          <a:xfrm>
            <a:off x="3947356" y="573987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Sx</a:t>
            </a:r>
            <a:endParaRPr lang="fr-FR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A52A7-0418-4F0E-B39D-D6268FDADF2C}"/>
              </a:ext>
            </a:extLst>
          </p:cNvPr>
          <p:cNvCxnSpPr>
            <a:stCxn id="21" idx="0"/>
            <a:endCxn id="14" idx="4"/>
          </p:cNvCxnSpPr>
          <p:nvPr/>
        </p:nvCxnSpPr>
        <p:spPr>
          <a:xfrm flipV="1">
            <a:off x="1907704" y="5587470"/>
            <a:ext cx="95436" cy="15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7B84AD-FE93-4634-8DE0-EB443DDF7813}"/>
              </a:ext>
            </a:extLst>
          </p:cNvPr>
          <p:cNvCxnSpPr>
            <a:stCxn id="22" idx="0"/>
            <a:endCxn id="15" idx="4"/>
          </p:cNvCxnSpPr>
          <p:nvPr/>
        </p:nvCxnSpPr>
        <p:spPr>
          <a:xfrm flipV="1">
            <a:off x="3019636" y="5586800"/>
            <a:ext cx="27964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7AEEEB-6987-4A75-9DF4-BFEF5654B5C6}"/>
              </a:ext>
            </a:extLst>
          </p:cNvPr>
          <p:cNvCxnSpPr>
            <a:stCxn id="23" idx="0"/>
            <a:endCxn id="15" idx="4"/>
          </p:cNvCxnSpPr>
          <p:nvPr/>
        </p:nvCxnSpPr>
        <p:spPr>
          <a:xfrm flipH="1" flipV="1">
            <a:off x="3299284" y="5586800"/>
            <a:ext cx="1080120" cy="1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980A2-88E1-4E77-A25E-D71013B27429}"/>
              </a:ext>
            </a:extLst>
          </p:cNvPr>
          <p:cNvSpPr/>
          <p:nvPr/>
        </p:nvSpPr>
        <p:spPr>
          <a:xfrm>
            <a:off x="3659325" y="1444798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Module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E5C1C6-23D4-43A1-9619-A3C9288EB844}"/>
              </a:ext>
            </a:extLst>
          </p:cNvPr>
          <p:cNvCxnSpPr>
            <a:stCxn id="4" idx="0"/>
            <a:endCxn id="30" idx="2"/>
          </p:cNvCxnSpPr>
          <p:nvPr/>
        </p:nvCxnSpPr>
        <p:spPr>
          <a:xfrm flipV="1">
            <a:off x="4520084" y="2020862"/>
            <a:ext cx="3337" cy="9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24A4D12-6EBB-40F7-A71E-9A1BC41994F0}"/>
              </a:ext>
            </a:extLst>
          </p:cNvPr>
          <p:cNvSpPr/>
          <p:nvPr/>
        </p:nvSpPr>
        <p:spPr>
          <a:xfrm>
            <a:off x="4683873" y="5082744"/>
            <a:ext cx="1080120" cy="5040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 err="1"/>
              <a:t>Filtre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A715F9-9409-4ACB-A2AB-A85A42F0B9AB}"/>
              </a:ext>
            </a:extLst>
          </p:cNvPr>
          <p:cNvCxnSpPr>
            <a:stCxn id="34" idx="0"/>
            <a:endCxn id="6" idx="2"/>
          </p:cNvCxnSpPr>
          <p:nvPr/>
        </p:nvCxnSpPr>
        <p:spPr>
          <a:xfrm flipH="1" flipV="1">
            <a:off x="4523421" y="4666383"/>
            <a:ext cx="700512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552D04-959C-41A3-A968-AC41F143466A}"/>
              </a:ext>
            </a:extLst>
          </p:cNvPr>
          <p:cNvCxnSpPr>
            <a:cxnSpLocks/>
            <a:stCxn id="34" idx="1"/>
            <a:endCxn id="5" idx="2"/>
          </p:cNvCxnSpPr>
          <p:nvPr/>
        </p:nvCxnSpPr>
        <p:spPr>
          <a:xfrm flipH="1" flipV="1">
            <a:off x="2363180" y="4666383"/>
            <a:ext cx="2478873" cy="49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8DBFBD-2ED8-4889-92A6-EBBFFA3892AF}"/>
              </a:ext>
            </a:extLst>
          </p:cNvPr>
          <p:cNvCxnSpPr>
            <a:stCxn id="34" idx="2"/>
            <a:endCxn id="15" idx="6"/>
          </p:cNvCxnSpPr>
          <p:nvPr/>
        </p:nvCxnSpPr>
        <p:spPr>
          <a:xfrm flipH="1">
            <a:off x="3731332" y="5334772"/>
            <a:ext cx="952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7A2B01-6248-4B37-B6AF-6C994F1C16A8}"/>
              </a:ext>
            </a:extLst>
          </p:cNvPr>
          <p:cNvSpPr/>
          <p:nvPr/>
        </p:nvSpPr>
        <p:spPr>
          <a:xfrm>
            <a:off x="6323620" y="5015382"/>
            <a:ext cx="100811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&lt;=&amp;@</a:t>
            </a:r>
            <a:endParaRPr lang="fr-FR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6225F9-E92D-49DD-A136-262E4D51B2BC}"/>
              </a:ext>
            </a:extLst>
          </p:cNvPr>
          <p:cNvCxnSpPr>
            <a:stCxn id="43" idx="0"/>
          </p:cNvCxnSpPr>
          <p:nvPr/>
        </p:nvCxnSpPr>
        <p:spPr>
          <a:xfrm flipV="1">
            <a:off x="6827676" y="4666383"/>
            <a:ext cx="0" cy="34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05A42-6927-4C61-817C-C3D8336D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EDF0B-FA9A-4F69-A62B-48118095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8423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5070-27A3-4132-891E-60CDD973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5F77EC-98D8-4567-943C-CD11662DEDE8}"/>
              </a:ext>
            </a:extLst>
          </p:cNvPr>
          <p:cNvSpPr/>
          <p:nvPr/>
        </p:nvSpPr>
        <p:spPr>
          <a:xfrm>
            <a:off x="3223940" y="2924944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Composant</a:t>
            </a:r>
            <a:r>
              <a:rPr lang="en-NZ" dirty="0"/>
              <a:t>/Directive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21D62-6805-42BB-9B48-FD6BD3308A23}"/>
              </a:ext>
            </a:extLst>
          </p:cNvPr>
          <p:cNvSpPr/>
          <p:nvPr/>
        </p:nvSpPr>
        <p:spPr>
          <a:xfrm>
            <a:off x="1499084" y="4090319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Classe</a:t>
            </a:r>
            <a:r>
              <a:rPr lang="en-NZ" dirty="0"/>
              <a:t> du </a:t>
            </a:r>
            <a:r>
              <a:rPr lang="en-NZ" dirty="0" err="1"/>
              <a:t>composant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8286F-6CA7-4144-88C1-1D29B02AF717}"/>
              </a:ext>
            </a:extLst>
          </p:cNvPr>
          <p:cNvSpPr/>
          <p:nvPr/>
        </p:nvSpPr>
        <p:spPr>
          <a:xfrm>
            <a:off x="3659325" y="4090319"/>
            <a:ext cx="172819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TemplateHTML</a:t>
            </a:r>
            <a:r>
              <a:rPr lang="en-NZ" dirty="0"/>
              <a:t>/CSS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4854-E26D-49A7-8D30-5A2F06D80334}"/>
              </a:ext>
            </a:extLst>
          </p:cNvPr>
          <p:cNvSpPr/>
          <p:nvPr/>
        </p:nvSpPr>
        <p:spPr>
          <a:xfrm>
            <a:off x="5816228" y="4077072"/>
            <a:ext cx="1728192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Databinding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A67E6-F0D4-4A0F-8457-3F4BF4BB9546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2363180" y="3645024"/>
            <a:ext cx="2156904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0A57B7-2EC3-41CC-81E4-874E43627305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4520084" y="3645024"/>
            <a:ext cx="3337" cy="44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AC3DA2-F00F-4CE9-9A36-17ABA4191C02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H="1" flipV="1">
            <a:off x="4520084" y="3645024"/>
            <a:ext cx="216024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7E06F3-40CC-421B-9270-60C962B3B1F2}"/>
              </a:ext>
            </a:extLst>
          </p:cNvPr>
          <p:cNvSpPr/>
          <p:nvPr/>
        </p:nvSpPr>
        <p:spPr>
          <a:xfrm>
            <a:off x="1571092" y="508341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S1</a:t>
            </a:r>
            <a:endParaRPr lang="fr-F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FD12CC-B43F-4DC0-9DFC-92B6B0654128}"/>
              </a:ext>
            </a:extLst>
          </p:cNvPr>
          <p:cNvSpPr/>
          <p:nvPr/>
        </p:nvSpPr>
        <p:spPr>
          <a:xfrm>
            <a:off x="2867236" y="5082744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SN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4CDC-A9FC-4123-BCE9-99AB1119B3A0}"/>
              </a:ext>
            </a:extLst>
          </p:cNvPr>
          <p:cNvSpPr txBox="1"/>
          <p:nvPr/>
        </p:nvSpPr>
        <p:spPr>
          <a:xfrm>
            <a:off x="2471067" y="508274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…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07DE5-73C8-4D70-A549-A5A2F6CB68A0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flipV="1">
            <a:off x="2003140" y="4666383"/>
            <a:ext cx="360040" cy="41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D952E2-7B07-4FB8-AF5A-BCF744116E6E}"/>
              </a:ext>
            </a:extLst>
          </p:cNvPr>
          <p:cNvCxnSpPr>
            <a:stCxn id="15" idx="0"/>
            <a:endCxn id="5" idx="2"/>
          </p:cNvCxnSpPr>
          <p:nvPr/>
        </p:nvCxnSpPr>
        <p:spPr>
          <a:xfrm flipH="1" flipV="1">
            <a:off x="2363180" y="4666383"/>
            <a:ext cx="936104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96B295A-BC24-425D-B6B6-2E3013E5A391}"/>
              </a:ext>
            </a:extLst>
          </p:cNvPr>
          <p:cNvSpPr/>
          <p:nvPr/>
        </p:nvSpPr>
        <p:spPr>
          <a:xfrm>
            <a:off x="1475656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Sa</a:t>
            </a:r>
            <a:endParaRPr lang="fr-F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9AE5C7-E0D1-4956-BD06-F79CB6206024}"/>
              </a:ext>
            </a:extLst>
          </p:cNvPr>
          <p:cNvSpPr/>
          <p:nvPr/>
        </p:nvSpPr>
        <p:spPr>
          <a:xfrm>
            <a:off x="2587588" y="573920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Sb</a:t>
            </a:r>
            <a:endParaRPr lang="fr-F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F727A7-0EC6-443D-A5ED-9C533B612742}"/>
              </a:ext>
            </a:extLst>
          </p:cNvPr>
          <p:cNvSpPr/>
          <p:nvPr/>
        </p:nvSpPr>
        <p:spPr>
          <a:xfrm>
            <a:off x="3947356" y="5739870"/>
            <a:ext cx="864096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/>
              <a:t>Sx</a:t>
            </a:r>
            <a:endParaRPr lang="fr-FR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9A52A7-0418-4F0E-B39D-D6268FDADF2C}"/>
              </a:ext>
            </a:extLst>
          </p:cNvPr>
          <p:cNvCxnSpPr>
            <a:stCxn id="21" idx="0"/>
            <a:endCxn id="14" idx="4"/>
          </p:cNvCxnSpPr>
          <p:nvPr/>
        </p:nvCxnSpPr>
        <p:spPr>
          <a:xfrm flipV="1">
            <a:off x="1907704" y="5587470"/>
            <a:ext cx="95436" cy="15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7B84AD-FE93-4634-8DE0-EB443DDF7813}"/>
              </a:ext>
            </a:extLst>
          </p:cNvPr>
          <p:cNvCxnSpPr>
            <a:stCxn id="22" idx="0"/>
            <a:endCxn id="15" idx="4"/>
          </p:cNvCxnSpPr>
          <p:nvPr/>
        </p:nvCxnSpPr>
        <p:spPr>
          <a:xfrm flipV="1">
            <a:off x="3019636" y="5586800"/>
            <a:ext cx="27964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7AEEEB-6987-4A75-9DF4-BFEF5654B5C6}"/>
              </a:ext>
            </a:extLst>
          </p:cNvPr>
          <p:cNvCxnSpPr>
            <a:stCxn id="23" idx="0"/>
            <a:endCxn id="15" idx="4"/>
          </p:cNvCxnSpPr>
          <p:nvPr/>
        </p:nvCxnSpPr>
        <p:spPr>
          <a:xfrm flipH="1" flipV="1">
            <a:off x="3299284" y="5586800"/>
            <a:ext cx="1080120" cy="1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4F980A2-88E1-4E77-A25E-D71013B27429}"/>
              </a:ext>
            </a:extLst>
          </p:cNvPr>
          <p:cNvSpPr/>
          <p:nvPr/>
        </p:nvSpPr>
        <p:spPr>
          <a:xfrm>
            <a:off x="3659325" y="1444798"/>
            <a:ext cx="1728192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Module</a:t>
            </a:r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E5C1C6-23D4-43A1-9619-A3C9288EB844}"/>
              </a:ext>
            </a:extLst>
          </p:cNvPr>
          <p:cNvCxnSpPr>
            <a:stCxn id="4" idx="0"/>
            <a:endCxn id="30" idx="2"/>
          </p:cNvCxnSpPr>
          <p:nvPr/>
        </p:nvCxnSpPr>
        <p:spPr>
          <a:xfrm flipV="1">
            <a:off x="4520084" y="2020862"/>
            <a:ext cx="3337" cy="9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24A4D12-6EBB-40F7-A71E-9A1BC41994F0}"/>
              </a:ext>
            </a:extLst>
          </p:cNvPr>
          <p:cNvSpPr/>
          <p:nvPr/>
        </p:nvSpPr>
        <p:spPr>
          <a:xfrm>
            <a:off x="4683873" y="5082744"/>
            <a:ext cx="1080120" cy="5040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Pipe</a:t>
            </a:r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A715F9-9409-4ACB-A2AB-A85A42F0B9AB}"/>
              </a:ext>
            </a:extLst>
          </p:cNvPr>
          <p:cNvCxnSpPr>
            <a:stCxn id="34" idx="0"/>
            <a:endCxn id="6" idx="2"/>
          </p:cNvCxnSpPr>
          <p:nvPr/>
        </p:nvCxnSpPr>
        <p:spPr>
          <a:xfrm flipH="1" flipV="1">
            <a:off x="4523421" y="4666383"/>
            <a:ext cx="700512" cy="41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552D04-959C-41A3-A968-AC41F143466A}"/>
              </a:ext>
            </a:extLst>
          </p:cNvPr>
          <p:cNvCxnSpPr>
            <a:cxnSpLocks/>
            <a:stCxn id="34" idx="1"/>
            <a:endCxn id="5" idx="2"/>
          </p:cNvCxnSpPr>
          <p:nvPr/>
        </p:nvCxnSpPr>
        <p:spPr>
          <a:xfrm flipH="1" flipV="1">
            <a:off x="2363180" y="4666383"/>
            <a:ext cx="2478873" cy="49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8DBFBD-2ED8-4889-92A6-EBBFFA3892AF}"/>
              </a:ext>
            </a:extLst>
          </p:cNvPr>
          <p:cNvCxnSpPr>
            <a:stCxn id="34" idx="2"/>
            <a:endCxn id="15" idx="6"/>
          </p:cNvCxnSpPr>
          <p:nvPr/>
        </p:nvCxnSpPr>
        <p:spPr>
          <a:xfrm flipH="1">
            <a:off x="3731332" y="5334772"/>
            <a:ext cx="952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7A2B01-6248-4B37-B6AF-6C994F1C16A8}"/>
              </a:ext>
            </a:extLst>
          </p:cNvPr>
          <p:cNvSpPr/>
          <p:nvPr/>
        </p:nvSpPr>
        <p:spPr>
          <a:xfrm>
            <a:off x="6323620" y="5015382"/>
            <a:ext cx="2136812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Z" dirty="0"/>
              <a:t>@Output, @Input, @</a:t>
            </a:r>
            <a:r>
              <a:rPr lang="en-NZ" dirty="0" err="1"/>
              <a:t>HostListener</a:t>
            </a:r>
            <a:r>
              <a:rPr lang="en-NZ" dirty="0"/>
              <a:t>, etc.</a:t>
            </a:r>
            <a:endParaRPr lang="fr-FR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6225F9-E92D-49DD-A136-262E4D51B2BC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6827676" y="4666384"/>
            <a:ext cx="564350" cy="34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83B26-6243-4F7D-8C39-390CAC83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10299F-5A8C-45DE-B4B4-F0552A55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18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245A-7EA6-4E8D-B606-600CAEB6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d’un module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E06BC-7EC2-42B9-936C-B65F31214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Paquet de trucs :</a:t>
            </a:r>
          </a:p>
          <a:p>
            <a:pPr lvl="1"/>
            <a:r>
              <a:rPr lang="fr-FR" dirty="0"/>
              <a:t>Composant, Directive, Pipe, Service</a:t>
            </a:r>
          </a:p>
          <a:p>
            <a:r>
              <a:rPr lang="fr-FR" dirty="0"/>
              <a:t>Import d’autres modules</a:t>
            </a:r>
          </a:p>
          <a:p>
            <a:r>
              <a:rPr lang="fr-FR" dirty="0"/>
              <a:t>Export vers d’autres modules</a:t>
            </a:r>
          </a:p>
          <a:p>
            <a:r>
              <a:rPr lang="fr-FR" dirty="0"/>
              <a:t>Pour le root module, le composant </a:t>
            </a:r>
            <a:r>
              <a:rPr lang="fr-FR" dirty="0" err="1"/>
              <a:t>bootstrap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33388-3632-4C2E-921C-B302B206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F59DB-6A1D-43E5-8218-B110322F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524043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45EC-660C-4177-B4F9-DBC1697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AngularJS cycle de vie</a:t>
            </a:r>
            <a:endParaRPr lang="fr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D3D14-9616-493D-B65F-2A1ACEF8099C}"/>
              </a:ext>
            </a:extLst>
          </p:cNvPr>
          <p:cNvCxnSpPr/>
          <p:nvPr/>
        </p:nvCxnSpPr>
        <p:spPr>
          <a:xfrm>
            <a:off x="467544" y="2852936"/>
            <a:ext cx="8219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1197BF-6093-4D0D-B07A-17F2D660710B}"/>
              </a:ext>
            </a:extLst>
          </p:cNvPr>
          <p:cNvSpPr/>
          <p:nvPr/>
        </p:nvSpPr>
        <p:spPr>
          <a:xfrm>
            <a:off x="899592" y="2708920"/>
            <a:ext cx="21602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err="1"/>
              <a:t>Chargement</a:t>
            </a:r>
            <a:r>
              <a:rPr lang="en-NZ" sz="1600" dirty="0"/>
              <a:t> module</a:t>
            </a:r>
            <a:endParaRPr lang="fr-FR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A056-F963-4CCD-93A2-8C56CE3EABD6}"/>
              </a:ext>
            </a:extLst>
          </p:cNvPr>
          <p:cNvSpPr/>
          <p:nvPr/>
        </p:nvSpPr>
        <p:spPr>
          <a:xfrm>
            <a:off x="3347864" y="2708919"/>
            <a:ext cx="1872208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/>
              <a:t>Compilation </a:t>
            </a:r>
            <a:r>
              <a:rPr lang="en-NZ" sz="1600" dirty="0" err="1"/>
              <a:t>initiale</a:t>
            </a:r>
            <a:endParaRPr lang="fr-FR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53D8A-99FC-4E0F-9E3F-8ADD91017AE4}"/>
              </a:ext>
            </a:extLst>
          </p:cNvPr>
          <p:cNvSpPr/>
          <p:nvPr/>
        </p:nvSpPr>
        <p:spPr>
          <a:xfrm>
            <a:off x="5580112" y="2708919"/>
            <a:ext cx="28803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/>
              <a:t>Digestion </a:t>
            </a:r>
            <a:r>
              <a:rPr lang="en-NZ" sz="1600" dirty="0" err="1"/>
              <a:t>triggu</a:t>
            </a:r>
            <a:r>
              <a:rPr lang="fr-FR" sz="1600" dirty="0" err="1"/>
              <a:t>ée</a:t>
            </a:r>
            <a:r>
              <a:rPr lang="fr-FR" sz="1600" dirty="0"/>
              <a:t> par </a:t>
            </a:r>
            <a:r>
              <a:rPr lang="fr-FR" sz="1600" dirty="0" err="1"/>
              <a:t>event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41B27-5AF9-4005-97AD-58D99C7ED9CB}"/>
              </a:ext>
            </a:extLst>
          </p:cNvPr>
          <p:cNvSpPr txBox="1"/>
          <p:nvPr/>
        </p:nvSpPr>
        <p:spPr>
          <a:xfrm>
            <a:off x="683569" y="3861047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Digestion: parcourir tous les </a:t>
            </a:r>
            <a:r>
              <a:rPr lang="fr-FR" dirty="0" err="1"/>
              <a:t>watchers</a:t>
            </a:r>
            <a:r>
              <a:rPr lang="fr-FR" dirty="0"/>
              <a:t> du $scope (en général $</a:t>
            </a:r>
            <a:r>
              <a:rPr lang="fr-FR" dirty="0" err="1"/>
              <a:t>rootScope</a:t>
            </a:r>
            <a:r>
              <a:rPr lang="fr-FR" dirty="0"/>
              <a:t>) et jouer le callback si l’expression a changé.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AEC29-B03D-469D-9CB8-8F3283BF7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EA2EE-73A7-4066-A2D4-B9D13FC2F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6474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45EC-660C-4177-B4F9-DBC16979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 cycle de vie</a:t>
            </a:r>
            <a:endParaRPr lang="fr-FR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D3D14-9616-493D-B65F-2A1ACEF8099C}"/>
              </a:ext>
            </a:extLst>
          </p:cNvPr>
          <p:cNvCxnSpPr/>
          <p:nvPr/>
        </p:nvCxnSpPr>
        <p:spPr>
          <a:xfrm>
            <a:off x="467544" y="2852936"/>
            <a:ext cx="8219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1197BF-6093-4D0D-B07A-17F2D660710B}"/>
              </a:ext>
            </a:extLst>
          </p:cNvPr>
          <p:cNvSpPr/>
          <p:nvPr/>
        </p:nvSpPr>
        <p:spPr>
          <a:xfrm>
            <a:off x="899592" y="2708920"/>
            <a:ext cx="21602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err="1"/>
              <a:t>Chargement</a:t>
            </a:r>
            <a:r>
              <a:rPr lang="en-NZ" sz="1600" dirty="0"/>
              <a:t> module</a:t>
            </a:r>
            <a:endParaRPr lang="fr-FR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AA056-F963-4CCD-93A2-8C56CE3EABD6}"/>
              </a:ext>
            </a:extLst>
          </p:cNvPr>
          <p:cNvSpPr/>
          <p:nvPr/>
        </p:nvSpPr>
        <p:spPr>
          <a:xfrm>
            <a:off x="3347864" y="2708919"/>
            <a:ext cx="1872208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/>
              <a:t>Execution </a:t>
            </a:r>
            <a:r>
              <a:rPr lang="en-NZ" sz="1600" dirty="0" err="1"/>
              <a:t>initiale</a:t>
            </a:r>
            <a:endParaRPr lang="fr-FR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853D8A-99FC-4E0F-9E3F-8ADD91017AE4}"/>
              </a:ext>
            </a:extLst>
          </p:cNvPr>
          <p:cNvSpPr/>
          <p:nvPr/>
        </p:nvSpPr>
        <p:spPr>
          <a:xfrm>
            <a:off x="5580112" y="2708919"/>
            <a:ext cx="288032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/>
              <a:t>Digestion </a:t>
            </a:r>
            <a:r>
              <a:rPr lang="en-NZ" sz="1600" dirty="0" err="1"/>
              <a:t>triggu</a:t>
            </a:r>
            <a:r>
              <a:rPr lang="fr-FR" sz="1600" dirty="0" err="1"/>
              <a:t>ée</a:t>
            </a:r>
            <a:r>
              <a:rPr lang="fr-FR" sz="1600" dirty="0"/>
              <a:t> par </a:t>
            </a:r>
            <a:r>
              <a:rPr lang="fr-FR" sz="1600" dirty="0" err="1"/>
              <a:t>event</a:t>
            </a:r>
            <a:endParaRPr lang="fr-F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41B27-5AF9-4005-97AD-58D99C7ED9CB}"/>
              </a:ext>
            </a:extLst>
          </p:cNvPr>
          <p:cNvSpPr txBox="1"/>
          <p:nvPr/>
        </p:nvSpPr>
        <p:spPr>
          <a:xfrm>
            <a:off x="683568" y="3861047"/>
            <a:ext cx="705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Sauf que… On a rien à se préoccuper ! MERCI </a:t>
            </a:r>
            <a:r>
              <a:rPr lang="fr-FR" dirty="0" err="1"/>
              <a:t>ZoneJS</a:t>
            </a:r>
            <a:r>
              <a:rPr lang="fr-FR" dirty="0"/>
              <a:t> et </a:t>
            </a:r>
            <a:r>
              <a:rPr lang="fr-FR" dirty="0" err="1"/>
              <a:t>ngZones</a:t>
            </a:r>
            <a:r>
              <a:rPr lang="fr-FR" dirty="0"/>
              <a:t>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2221E-1C04-40F9-9E87-18AEA115F974}"/>
              </a:ext>
            </a:extLst>
          </p:cNvPr>
          <p:cNvSpPr txBox="1"/>
          <p:nvPr/>
        </p:nvSpPr>
        <p:spPr>
          <a:xfrm>
            <a:off x="680871" y="5013176"/>
            <a:ext cx="7056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Sauf que… Il faut bien veiller à faire des fonction pures et des objets immutables pour gérer les états</a:t>
            </a:r>
          </a:p>
          <a:p>
            <a:endParaRPr lang="fr-FR" dirty="0"/>
          </a:p>
          <a:p>
            <a:r>
              <a:rPr lang="fr-FR" dirty="0" err="1"/>
              <a:t>Execution</a:t>
            </a:r>
            <a:r>
              <a:rPr lang="fr-FR" dirty="0"/>
              <a:t> initiale : AOT mode -&gt; pas de compilation.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7A8FA-45FB-4D7E-A075-A733E114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601E7-0F3A-431A-AD21-D69C16C7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3987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CD3B-81EE-4609-A051-8401A198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différences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C4EB-95AD-4A05-BE4F-B64EEC59B27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fr-FR" dirty="0"/>
              <a:t>Promises -&gt; Observables</a:t>
            </a:r>
          </a:p>
          <a:p>
            <a:pPr lvl="1"/>
            <a:r>
              <a:rPr lang="fr-FR" dirty="0"/>
              <a:t>Si on veut, on peut toujours garder les promises.</a:t>
            </a:r>
          </a:p>
          <a:p>
            <a:r>
              <a:rPr lang="fr-FR" dirty="0"/>
              <a:t>Formulaires </a:t>
            </a:r>
            <a:r>
              <a:rPr lang="fr-FR" dirty="0" err="1"/>
              <a:t>templates</a:t>
            </a:r>
            <a:r>
              <a:rPr lang="fr-FR" dirty="0"/>
              <a:t> -&gt; Formulaires réactifs</a:t>
            </a:r>
          </a:p>
          <a:p>
            <a:pPr lvl="1"/>
            <a:r>
              <a:rPr lang="fr-FR" dirty="0"/>
              <a:t>Oui, c’est mieux car mieux testable, mais si on a le temps.</a:t>
            </a:r>
          </a:p>
          <a:p>
            <a:r>
              <a:rPr lang="fr-FR" dirty="0"/>
              <a:t>UI Router -&gt; </a:t>
            </a:r>
            <a:r>
              <a:rPr lang="fr-FR" dirty="0" err="1"/>
              <a:t>Angular</a:t>
            </a:r>
            <a:r>
              <a:rPr lang="fr-FR" dirty="0"/>
              <a:t> OOTB Router</a:t>
            </a:r>
          </a:p>
          <a:p>
            <a:r>
              <a:rPr lang="fr-FR" dirty="0"/>
              <a:t>Plus de providers, mais des </a:t>
            </a:r>
            <a:r>
              <a:rPr lang="fr-FR" dirty="0" err="1"/>
              <a:t>factories</a:t>
            </a:r>
            <a:r>
              <a:rPr lang="fr-FR" dirty="0"/>
              <a:t> de service, ou même des </a:t>
            </a:r>
            <a:r>
              <a:rPr lang="fr-FR" dirty="0" err="1"/>
              <a:t>factories</a:t>
            </a:r>
            <a:r>
              <a:rPr lang="fr-FR" dirty="0"/>
              <a:t> de module comme </a:t>
            </a:r>
            <a:r>
              <a:rPr lang="fr-FR" dirty="0" err="1"/>
              <a:t>RouterModule.forRoot</a:t>
            </a:r>
            <a:r>
              <a:rPr lang="fr-FR" dirty="0"/>
              <a:t>(routes)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D870A-5F71-42AC-8879-EE84E6B0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07583-D4AA-4853-B359-03DA4FD2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6396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CB234-B272-4DF8-A9DB-B1669CAB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AngularJS Locale injection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A94B2-B914-4347-8CC6-FF84BE73D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277071"/>
          </a:xfrm>
        </p:spPr>
        <p:txBody>
          <a:bodyPr/>
          <a:lstStyle/>
          <a:p>
            <a:r>
              <a:rPr lang="en-NZ" dirty="0"/>
              <a:t>$element </a:t>
            </a:r>
            <a:r>
              <a:rPr lang="en-NZ" dirty="0" err="1"/>
              <a:t>devient</a:t>
            </a:r>
            <a:r>
              <a:rPr lang="en-NZ" dirty="0"/>
              <a:t> </a:t>
            </a:r>
            <a:r>
              <a:rPr lang="fr-FR" dirty="0" err="1"/>
              <a:t>constructor</a:t>
            </a:r>
            <a:r>
              <a:rPr lang="fr-FR" dirty="0"/>
              <a:t>(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: </a:t>
            </a:r>
            <a:r>
              <a:rPr lang="fr-FR" dirty="0" err="1"/>
              <a:t>ElementRef</a:t>
            </a:r>
            <a:r>
              <a:rPr lang="fr-FR" dirty="0"/>
              <a:t>) {}</a:t>
            </a:r>
          </a:p>
          <a:p>
            <a:r>
              <a:rPr lang="en-NZ" dirty="0"/>
              <a:t>$</a:t>
            </a:r>
            <a:r>
              <a:rPr lang="fr-FR" dirty="0"/>
              <a:t>scope devient attribut du composant</a:t>
            </a:r>
          </a:p>
          <a:p>
            <a:r>
              <a:rPr lang="fr-FR" dirty="0"/>
              <a:t>$</a:t>
            </a:r>
            <a:r>
              <a:rPr lang="fr-FR" dirty="0" err="1"/>
              <a:t>attrs</a:t>
            </a:r>
            <a:r>
              <a:rPr lang="fr-FR" dirty="0"/>
              <a:t> devient @Input et @Output (décorateur sur attribut du composant)</a:t>
            </a:r>
          </a:p>
          <a:p>
            <a:r>
              <a:rPr lang="fr-FR" dirty="0"/>
              <a:t>$transclude devient </a:t>
            </a:r>
            <a:r>
              <a:rPr lang="fr-FR" dirty="0" err="1"/>
              <a:t>ng</a:t>
            </a:r>
            <a:r>
              <a:rPr lang="fr-FR" dirty="0"/>
              <a:t>-content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6264D-EF69-4F31-8A1D-63E0DCC7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FFBC6-F873-418E-8031-29A5B9DC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22128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5AFC-4B18-4CCB-8F57-18763B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Directive devenant des directives de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434C-6038-407B-9929-D6D81A7E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fr-FR" dirty="0"/>
          </a:p>
          <a:p>
            <a:r>
              <a:rPr lang="fr-FR" dirty="0" err="1"/>
              <a:t>ngBind</a:t>
            </a:r>
            <a:r>
              <a:rPr lang="fr-FR" dirty="0"/>
              <a:t> -&gt; plus besoin (interpolation)</a:t>
            </a:r>
          </a:p>
          <a:p>
            <a:r>
              <a:rPr lang="fr-FR" dirty="0" err="1"/>
              <a:t>ngBindHtml</a:t>
            </a:r>
            <a:r>
              <a:rPr lang="fr-FR" dirty="0"/>
              <a:t> -&gt; plus besoin (interpolation). Cela dit il y a toujours la problématique du </a:t>
            </a:r>
            <a:r>
              <a:rPr lang="fr-FR" dirty="0" err="1"/>
              <a:t>Sanitizer</a:t>
            </a:r>
            <a:r>
              <a:rPr lang="fr-FR" dirty="0"/>
              <a:t>. (</a:t>
            </a:r>
            <a:r>
              <a:rPr lang="fr-FR" dirty="0" err="1"/>
              <a:t>angularJS</a:t>
            </a:r>
            <a:r>
              <a:rPr lang="fr-FR" dirty="0"/>
              <a:t> = module </a:t>
            </a:r>
            <a:r>
              <a:rPr lang="fr-FR" dirty="0" err="1"/>
              <a:t>ngSanitize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 = </a:t>
            </a:r>
            <a:r>
              <a:rPr lang="fr-FR" dirty="0" err="1"/>
              <a:t>DomSanitizer</a:t>
            </a:r>
            <a:r>
              <a:rPr lang="fr-FR" dirty="0"/>
              <a:t>)</a:t>
            </a:r>
          </a:p>
          <a:p>
            <a:r>
              <a:rPr lang="fr-FR" dirty="0" err="1"/>
              <a:t>ngBindTemplate</a:t>
            </a:r>
            <a:r>
              <a:rPr lang="fr-FR" dirty="0"/>
              <a:t> -&gt; plus besoin</a:t>
            </a:r>
            <a:r>
              <a:rPr lang="en-NZ" dirty="0"/>
              <a:t>, </a:t>
            </a:r>
            <a:r>
              <a:rPr lang="en-NZ" dirty="0" err="1"/>
              <a:t>si</a:t>
            </a:r>
            <a:r>
              <a:rPr lang="en-NZ" dirty="0"/>
              <a:t> </a:t>
            </a:r>
            <a:r>
              <a:rPr lang="en-NZ" dirty="0" err="1"/>
              <a:t>c’est</a:t>
            </a:r>
            <a:r>
              <a:rPr lang="en-NZ" dirty="0"/>
              <a:t> </a:t>
            </a:r>
            <a:r>
              <a:rPr lang="en-NZ" dirty="0" err="1"/>
              <a:t>dans</a:t>
            </a:r>
            <a:r>
              <a:rPr lang="en-NZ" dirty="0"/>
              <a:t> le &lt;title&gt; utiliser le service Title de platform-browser.</a:t>
            </a:r>
            <a:endParaRPr lang="fr-FR" dirty="0"/>
          </a:p>
          <a:p>
            <a:r>
              <a:rPr lang="fr-FR" dirty="0" err="1"/>
              <a:t>ngBlur</a:t>
            </a:r>
            <a:r>
              <a:rPr lang="fr-FR" dirty="0"/>
              <a:t> -&gt; (</a:t>
            </a:r>
            <a:r>
              <a:rPr lang="fr-FR" dirty="0" err="1"/>
              <a:t>blur</a:t>
            </a:r>
            <a:r>
              <a:rPr lang="fr-FR" dirty="0"/>
              <a:t>)</a:t>
            </a:r>
          </a:p>
          <a:p>
            <a:r>
              <a:rPr lang="fr-FR" dirty="0" err="1"/>
              <a:t>ngChange</a:t>
            </a:r>
            <a:r>
              <a:rPr lang="fr-FR" dirty="0"/>
              <a:t> -&gt; (change)</a:t>
            </a:r>
          </a:p>
          <a:p>
            <a:r>
              <a:rPr lang="fr-FR" dirty="0" err="1"/>
              <a:t>ngChecked</a:t>
            </a:r>
            <a:r>
              <a:rPr lang="fr-FR" dirty="0"/>
              <a:t> -&gt; (</a:t>
            </a:r>
            <a:r>
              <a:rPr lang="fr-FR" dirty="0" err="1"/>
              <a:t>checked</a:t>
            </a:r>
            <a:r>
              <a:rPr lang="fr-FR" dirty="0"/>
              <a:t>)</a:t>
            </a:r>
          </a:p>
          <a:p>
            <a:r>
              <a:rPr lang="fr-FR" dirty="0" err="1"/>
              <a:t>ngClass</a:t>
            </a:r>
            <a:r>
              <a:rPr lang="fr-FR" dirty="0"/>
              <a:t> -&gt; class binding: [</a:t>
            </a:r>
            <a:r>
              <a:rPr lang="fr-FR" dirty="0" err="1"/>
              <a:t>class.your</a:t>
            </a:r>
            <a:r>
              <a:rPr lang="fr-FR" dirty="0"/>
              <a:t>-class]=‘’</a:t>
            </a:r>
            <a:r>
              <a:rPr lang="fr-FR" dirty="0" err="1"/>
              <a:t>your</a:t>
            </a:r>
            <a:r>
              <a:rPr lang="fr-FR" dirty="0"/>
              <a:t> condition’’</a:t>
            </a:r>
          </a:p>
          <a:p>
            <a:r>
              <a:rPr lang="fr-FR" dirty="0" err="1"/>
              <a:t>ngClassEven</a:t>
            </a:r>
            <a:r>
              <a:rPr lang="fr-FR" dirty="0"/>
              <a:t> -&gt; class binding [</a:t>
            </a:r>
            <a:r>
              <a:rPr lang="fr-FR" dirty="0" err="1"/>
              <a:t>class.your</a:t>
            </a:r>
            <a:r>
              <a:rPr lang="fr-FR" dirty="0"/>
              <a:t>-class]=‘’</a:t>
            </a:r>
            <a:r>
              <a:rPr lang="fr-FR" dirty="0" err="1"/>
              <a:t>your</a:t>
            </a:r>
            <a:r>
              <a:rPr lang="fr-FR" dirty="0"/>
              <a:t> condition &amp;&amp; (i % 2 === 0)’’</a:t>
            </a:r>
          </a:p>
          <a:p>
            <a:r>
              <a:rPr lang="fr-FR" dirty="0" err="1"/>
              <a:t>ngClassOdd</a:t>
            </a:r>
            <a:r>
              <a:rPr lang="fr-FR" dirty="0"/>
              <a:t> -&gt; class binding [</a:t>
            </a:r>
            <a:r>
              <a:rPr lang="fr-FR" dirty="0" err="1"/>
              <a:t>class.your</a:t>
            </a:r>
            <a:r>
              <a:rPr lang="fr-FR" dirty="0"/>
              <a:t>-class]=‘’</a:t>
            </a:r>
            <a:r>
              <a:rPr lang="fr-FR" dirty="0" err="1"/>
              <a:t>your</a:t>
            </a:r>
            <a:r>
              <a:rPr lang="fr-FR" dirty="0"/>
              <a:t> condition &amp;&amp; (i % 2 === 1)’’</a:t>
            </a:r>
          </a:p>
          <a:p>
            <a:r>
              <a:rPr lang="fr-FR" dirty="0" err="1"/>
              <a:t>ngClick</a:t>
            </a:r>
            <a:r>
              <a:rPr lang="fr-FR" dirty="0"/>
              <a:t> -&gt; (click)</a:t>
            </a:r>
          </a:p>
          <a:p>
            <a:r>
              <a:rPr lang="fr-FR" dirty="0" err="1"/>
              <a:t>ngCloak</a:t>
            </a:r>
            <a:r>
              <a:rPr lang="fr-FR" dirty="0"/>
              <a:t> -&gt; plus besoin. Ne rien mettre dans les tags du composant root.</a:t>
            </a:r>
          </a:p>
          <a:p>
            <a:r>
              <a:rPr lang="fr-FR" dirty="0" err="1"/>
              <a:t>ngController</a:t>
            </a:r>
            <a:r>
              <a:rPr lang="fr-FR" dirty="0"/>
              <a:t> -&gt; Composant type container.</a:t>
            </a:r>
          </a:p>
          <a:p>
            <a:r>
              <a:rPr lang="fr-FR" dirty="0" err="1"/>
              <a:t>ngCopy</a:t>
            </a:r>
            <a:r>
              <a:rPr lang="fr-FR" dirty="0"/>
              <a:t> -&gt; (copy)</a:t>
            </a:r>
          </a:p>
          <a:p>
            <a:r>
              <a:rPr lang="fr-FR" dirty="0" err="1"/>
              <a:t>ngCsp</a:t>
            </a:r>
            <a:r>
              <a:rPr lang="fr-FR" dirty="0"/>
              <a:t> -&gt; Pas besoin. Utiliser la version AOT en production et éviter de bypasser le </a:t>
            </a:r>
            <a:r>
              <a:rPr lang="fr-FR" dirty="0" err="1"/>
              <a:t>Sanitizer</a:t>
            </a:r>
            <a:r>
              <a:rPr lang="fr-FR" dirty="0"/>
              <a:t> avec </a:t>
            </a:r>
            <a:r>
              <a:rPr lang="fr-FR" dirty="0" err="1"/>
              <a:t>HttpClient</a:t>
            </a:r>
            <a:r>
              <a:rPr lang="fr-FR" dirty="0"/>
              <a:t>.</a:t>
            </a:r>
          </a:p>
          <a:p>
            <a:r>
              <a:rPr lang="fr-FR" dirty="0" err="1"/>
              <a:t>ngCut</a:t>
            </a:r>
            <a:r>
              <a:rPr lang="fr-FR" dirty="0"/>
              <a:t> -&gt; (</a:t>
            </a:r>
            <a:r>
              <a:rPr lang="fr-FR" dirty="0" err="1"/>
              <a:t>cut</a:t>
            </a:r>
            <a:r>
              <a:rPr lang="fr-FR" dirty="0"/>
              <a:t>)</a:t>
            </a:r>
          </a:p>
          <a:p>
            <a:r>
              <a:rPr lang="fr-FR" dirty="0" err="1"/>
              <a:t>ngDblclick</a:t>
            </a:r>
            <a:r>
              <a:rPr lang="fr-FR" dirty="0"/>
              <a:t> -&gt; (</a:t>
            </a:r>
            <a:r>
              <a:rPr lang="fr-FR" dirty="0" err="1"/>
              <a:t>dblclick</a:t>
            </a:r>
            <a:r>
              <a:rPr lang="fr-FR" dirty="0"/>
              <a:t>)</a:t>
            </a:r>
          </a:p>
          <a:p>
            <a:r>
              <a:rPr lang="fr-FR" dirty="0" err="1"/>
              <a:t>ngDisabled</a:t>
            </a:r>
            <a:r>
              <a:rPr lang="fr-FR" dirty="0"/>
              <a:t> -&gt; [</a:t>
            </a:r>
            <a:r>
              <a:rPr lang="fr-FR" dirty="0" err="1"/>
              <a:t>disabled</a:t>
            </a:r>
            <a:r>
              <a:rPr lang="fr-FR" dirty="0"/>
              <a:t>]=‘’condition’’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4BA82-6189-4146-9B7A-731EAC02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793DF-EAB8-4C99-AB1E-54F7C158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71858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904E-A044-4BF6-9546-9ADEBD35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BAA6-D32B-478E-8FE7-F5A973608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 err="1"/>
              <a:t>ngFocus</a:t>
            </a:r>
            <a:r>
              <a:rPr lang="fr-FR" dirty="0"/>
              <a:t> -&gt; (focus)</a:t>
            </a:r>
          </a:p>
          <a:p>
            <a:r>
              <a:rPr lang="fr-FR" dirty="0" err="1"/>
              <a:t>ngForm</a:t>
            </a:r>
            <a:r>
              <a:rPr lang="fr-FR" dirty="0"/>
              <a:t> -&gt; &lt;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  <a:p>
            <a:r>
              <a:rPr lang="fr-FR" dirty="0" err="1"/>
              <a:t>ngHide</a:t>
            </a:r>
            <a:r>
              <a:rPr lang="fr-FR" dirty="0"/>
              <a:t> -&gt; [</a:t>
            </a:r>
            <a:r>
              <a:rPr lang="fr-FR" dirty="0" err="1"/>
              <a:t>hidden</a:t>
            </a:r>
            <a:r>
              <a:rPr lang="fr-FR" dirty="0"/>
              <a:t>]=‘’expression’’</a:t>
            </a:r>
          </a:p>
          <a:p>
            <a:r>
              <a:rPr lang="fr-FR" dirty="0" err="1"/>
              <a:t>ngHref</a:t>
            </a:r>
            <a:r>
              <a:rPr lang="fr-FR" dirty="0"/>
              <a:t> -&gt; [href]=‘’expression’’</a:t>
            </a:r>
          </a:p>
          <a:p>
            <a:r>
              <a:rPr lang="fr-FR" dirty="0" err="1"/>
              <a:t>ngIf</a:t>
            </a:r>
            <a:r>
              <a:rPr lang="fr-FR" dirty="0"/>
              <a:t> -&gt; *</a:t>
            </a:r>
            <a:r>
              <a:rPr lang="fr-FR" dirty="0" err="1"/>
              <a:t>ngIf</a:t>
            </a:r>
            <a:endParaRPr lang="fr-FR" dirty="0"/>
          </a:p>
          <a:p>
            <a:r>
              <a:rPr lang="fr-FR" dirty="0" err="1"/>
              <a:t>ngInclude</a:t>
            </a:r>
            <a:r>
              <a:rPr lang="fr-FR" dirty="0"/>
              <a:t> -&gt; y a pas. Regarder les notes ci-dessous</a:t>
            </a:r>
          </a:p>
          <a:p>
            <a:r>
              <a:rPr lang="fr-FR" dirty="0" err="1"/>
              <a:t>ngInit</a:t>
            </a:r>
            <a:r>
              <a:rPr lang="fr-FR" dirty="0"/>
              <a:t> -&gt; Stop on utilise plus celle là. On instancie dans le composant.</a:t>
            </a:r>
          </a:p>
          <a:p>
            <a:r>
              <a:rPr lang="fr-FR" dirty="0" err="1"/>
              <a:t>ngJq</a:t>
            </a:r>
            <a:r>
              <a:rPr lang="fr-FR" dirty="0"/>
              <a:t> -&gt; on utilise plus jQuery donc hors de propos.</a:t>
            </a:r>
          </a:p>
          <a:p>
            <a:r>
              <a:rPr lang="fr-FR" dirty="0" err="1"/>
              <a:t>ngKeydown</a:t>
            </a:r>
            <a:r>
              <a:rPr lang="fr-FR" dirty="0"/>
              <a:t> -&gt; (</a:t>
            </a:r>
            <a:r>
              <a:rPr lang="fr-FR" dirty="0" err="1"/>
              <a:t>keydown</a:t>
            </a:r>
            <a:r>
              <a:rPr lang="fr-FR" dirty="0"/>
              <a:t>)</a:t>
            </a:r>
          </a:p>
          <a:p>
            <a:r>
              <a:rPr lang="fr-FR" dirty="0" err="1"/>
              <a:t>ngKeypress</a:t>
            </a:r>
            <a:r>
              <a:rPr lang="fr-FR" dirty="0"/>
              <a:t> -&gt; (</a:t>
            </a:r>
            <a:r>
              <a:rPr lang="fr-FR" dirty="0" err="1"/>
              <a:t>keypress</a:t>
            </a:r>
            <a:r>
              <a:rPr lang="fr-FR" dirty="0"/>
              <a:t>)</a:t>
            </a:r>
          </a:p>
          <a:p>
            <a:r>
              <a:rPr lang="fr-FR" dirty="0" err="1"/>
              <a:t>ngKeyup</a:t>
            </a:r>
            <a:r>
              <a:rPr lang="fr-FR" dirty="0"/>
              <a:t> -&gt; (</a:t>
            </a:r>
            <a:r>
              <a:rPr lang="fr-FR" dirty="0" err="1"/>
              <a:t>keyup</a:t>
            </a:r>
            <a:r>
              <a:rPr lang="fr-FR" dirty="0"/>
              <a:t>)</a:t>
            </a:r>
          </a:p>
          <a:p>
            <a:r>
              <a:rPr lang="fr-FR" dirty="0" err="1"/>
              <a:t>ngList</a:t>
            </a:r>
            <a:r>
              <a:rPr lang="fr-FR" dirty="0"/>
              <a:t> -&gt; Y a pas. https://stackoverflow.com/questions/40906101/ng-list-equivalent-in-angular-2</a:t>
            </a:r>
          </a:p>
          <a:p>
            <a:r>
              <a:rPr lang="fr-FR" dirty="0" err="1"/>
              <a:t>ngMaxlength</a:t>
            </a:r>
            <a:r>
              <a:rPr lang="fr-FR" dirty="0"/>
              <a:t> -&gt; https://angular.io/api/forms/Validators</a:t>
            </a:r>
          </a:p>
          <a:p>
            <a:r>
              <a:rPr lang="fr-FR" dirty="0" err="1"/>
              <a:t>ngMinlength</a:t>
            </a:r>
            <a:r>
              <a:rPr lang="fr-FR" dirty="0"/>
              <a:t> -&gt; https://angular.io/api/forms/Validators</a:t>
            </a:r>
          </a:p>
          <a:p>
            <a:r>
              <a:rPr lang="fr-FR" dirty="0" err="1"/>
              <a:t>ngModel</a:t>
            </a:r>
            <a:r>
              <a:rPr lang="fr-FR" dirty="0"/>
              <a:t> -&gt; [(</a:t>
            </a:r>
            <a:r>
              <a:rPr lang="fr-FR" dirty="0" err="1"/>
              <a:t>ngModel</a:t>
            </a:r>
            <a:r>
              <a:rPr lang="fr-FR" dirty="0"/>
              <a:t>)]</a:t>
            </a:r>
          </a:p>
          <a:p>
            <a:r>
              <a:rPr lang="fr-FR" dirty="0" err="1"/>
              <a:t>ngModelOptions</a:t>
            </a:r>
            <a:r>
              <a:rPr lang="fr-FR" dirty="0"/>
              <a:t> -&gt; </a:t>
            </a:r>
            <a:r>
              <a:rPr lang="fr-FR" dirty="0" err="1"/>
              <a:t>ngModelOptions</a:t>
            </a:r>
            <a:r>
              <a:rPr lang="fr-FR" dirty="0"/>
              <a:t> (lire </a:t>
            </a:r>
            <a:r>
              <a:rPr lang="fr-FR" dirty="0" err="1"/>
              <a:t>ngModel</a:t>
            </a:r>
            <a:r>
              <a:rPr lang="fr-FR" dirty="0"/>
              <a:t>)</a:t>
            </a:r>
          </a:p>
          <a:p>
            <a:r>
              <a:rPr lang="fr-FR" dirty="0" err="1"/>
              <a:t>ngMousedown</a:t>
            </a:r>
            <a:r>
              <a:rPr lang="fr-FR" dirty="0"/>
              <a:t> -&gt; (</a:t>
            </a:r>
            <a:r>
              <a:rPr lang="fr-FR" dirty="0" err="1"/>
              <a:t>mousedown</a:t>
            </a:r>
            <a:r>
              <a:rPr lang="fr-FR" dirty="0"/>
              <a:t>)</a:t>
            </a:r>
          </a:p>
          <a:p>
            <a:r>
              <a:rPr lang="fr-FR" dirty="0" err="1"/>
              <a:t>ngMouseenter</a:t>
            </a:r>
            <a:r>
              <a:rPr lang="fr-FR" dirty="0"/>
              <a:t> -&gt; (</a:t>
            </a:r>
            <a:r>
              <a:rPr lang="fr-FR" dirty="0" err="1"/>
              <a:t>mousenter</a:t>
            </a:r>
            <a:r>
              <a:rPr lang="fr-FR" dirty="0"/>
              <a:t>)</a:t>
            </a:r>
          </a:p>
          <a:p>
            <a:r>
              <a:rPr lang="fr-FR" dirty="0" err="1"/>
              <a:t>ngMouseleave</a:t>
            </a:r>
            <a:r>
              <a:rPr lang="fr-FR" dirty="0"/>
              <a:t> -&gt; (</a:t>
            </a:r>
            <a:r>
              <a:rPr lang="fr-FR" dirty="0" err="1"/>
              <a:t>mouseleave</a:t>
            </a:r>
            <a:r>
              <a:rPr lang="fr-FR" dirty="0"/>
              <a:t>)</a:t>
            </a:r>
          </a:p>
          <a:p>
            <a:r>
              <a:rPr lang="fr-FR" dirty="0" err="1"/>
              <a:t>ngMousemove</a:t>
            </a:r>
            <a:r>
              <a:rPr lang="fr-FR" dirty="0"/>
              <a:t> -&gt; (</a:t>
            </a:r>
            <a:r>
              <a:rPr lang="fr-FR" dirty="0" err="1"/>
              <a:t>mousemove</a:t>
            </a:r>
            <a:r>
              <a:rPr lang="fr-FR" dirty="0"/>
              <a:t>)</a:t>
            </a:r>
          </a:p>
          <a:p>
            <a:r>
              <a:rPr lang="fr-FR" dirty="0" err="1"/>
              <a:t>ngMouseover</a:t>
            </a:r>
            <a:r>
              <a:rPr lang="fr-FR" dirty="0"/>
              <a:t> -&gt; (</a:t>
            </a:r>
            <a:r>
              <a:rPr lang="fr-FR" dirty="0" err="1"/>
              <a:t>mouseover</a:t>
            </a:r>
            <a:r>
              <a:rPr lang="fr-FR" dirty="0"/>
              <a:t>)</a:t>
            </a:r>
          </a:p>
          <a:p>
            <a:r>
              <a:rPr lang="fr-FR" dirty="0" err="1"/>
              <a:t>ngMouseup</a:t>
            </a:r>
            <a:r>
              <a:rPr lang="fr-FR" dirty="0"/>
              <a:t> -&gt; (</a:t>
            </a:r>
            <a:r>
              <a:rPr lang="fr-FR" dirty="0" err="1"/>
              <a:t>mouseup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41A31-DEB3-4116-BB93-18CA3277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F1FA8-44C6-4FC4-B480-EA6FAE4C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580552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0600-7FB9-43BD-A74F-F00FD806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5E28-2E29-4F52-A086-32FA5515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 err="1"/>
              <a:t>ngNonBindable</a:t>
            </a:r>
            <a:r>
              <a:rPr lang="fr-FR" dirty="0"/>
              <a:t> -&gt; On peut toujours se débrouiller autrement.</a:t>
            </a:r>
          </a:p>
          <a:p>
            <a:r>
              <a:rPr lang="fr-FR" dirty="0" err="1"/>
              <a:t>ngOpen</a:t>
            </a:r>
            <a:r>
              <a:rPr lang="fr-FR" dirty="0"/>
              <a:t> -&gt; [open] (for the </a:t>
            </a:r>
            <a:r>
              <a:rPr lang="fr-FR" dirty="0" err="1"/>
              <a:t>detail</a:t>
            </a:r>
            <a:r>
              <a:rPr lang="fr-FR" dirty="0"/>
              <a:t> HTML5 </a:t>
            </a:r>
            <a:r>
              <a:rPr lang="fr-FR" dirty="0" err="1"/>
              <a:t>element</a:t>
            </a:r>
            <a:r>
              <a:rPr lang="fr-FR" dirty="0"/>
              <a:t>)</a:t>
            </a:r>
          </a:p>
          <a:p>
            <a:r>
              <a:rPr lang="fr-FR" dirty="0" err="1"/>
              <a:t>ngOptions</a:t>
            </a:r>
            <a:r>
              <a:rPr lang="fr-FR" dirty="0"/>
              <a:t> -&gt; &lt;options&gt; (dans un &lt;select&gt;) Là c’est plus simple.</a:t>
            </a:r>
          </a:p>
          <a:p>
            <a:r>
              <a:rPr lang="fr-FR" dirty="0" err="1"/>
              <a:t>ngPaste</a:t>
            </a:r>
            <a:r>
              <a:rPr lang="fr-FR" dirty="0"/>
              <a:t> -&gt; (</a:t>
            </a:r>
            <a:r>
              <a:rPr lang="fr-FR" dirty="0" err="1"/>
              <a:t>paste</a:t>
            </a:r>
            <a:r>
              <a:rPr lang="fr-FR" dirty="0"/>
              <a:t>)</a:t>
            </a:r>
          </a:p>
          <a:p>
            <a:r>
              <a:rPr lang="fr-FR" dirty="0" err="1"/>
              <a:t>ngPattern</a:t>
            </a:r>
            <a:r>
              <a:rPr lang="fr-FR" dirty="0"/>
              <a:t> -&gt; pattern avec </a:t>
            </a:r>
            <a:r>
              <a:rPr lang="fr-FR" dirty="0" err="1"/>
              <a:t>ngModel</a:t>
            </a:r>
            <a:r>
              <a:rPr lang="fr-FR" dirty="0"/>
              <a:t>, ou avec les </a:t>
            </a:r>
            <a:r>
              <a:rPr lang="fr-FR" dirty="0" err="1"/>
              <a:t>formControls</a:t>
            </a:r>
            <a:r>
              <a:rPr lang="fr-FR" dirty="0"/>
              <a:t> (</a:t>
            </a:r>
            <a:r>
              <a:rPr lang="fr-FR" dirty="0" err="1"/>
              <a:t>Validators.pattern</a:t>
            </a:r>
            <a:r>
              <a:rPr lang="fr-FR" dirty="0"/>
              <a:t>)</a:t>
            </a:r>
          </a:p>
          <a:p>
            <a:r>
              <a:rPr lang="fr-FR" dirty="0" err="1"/>
              <a:t>ngPluralize</a:t>
            </a:r>
            <a:r>
              <a:rPr lang="fr-FR" dirty="0"/>
              <a:t> -&gt; Voir directive i18n et l’i18n dans </a:t>
            </a:r>
            <a:r>
              <a:rPr lang="fr-FR" dirty="0" err="1"/>
              <a:t>Angular</a:t>
            </a:r>
            <a:r>
              <a:rPr lang="fr-FR" dirty="0"/>
              <a:t> doc.</a:t>
            </a:r>
          </a:p>
          <a:p>
            <a:r>
              <a:rPr lang="fr-FR" dirty="0" err="1"/>
              <a:t>ngReadonly</a:t>
            </a:r>
            <a:r>
              <a:rPr lang="fr-FR" dirty="0"/>
              <a:t> -&gt; [</a:t>
            </a:r>
            <a:r>
              <a:rPr lang="fr-FR" dirty="0" err="1"/>
              <a:t>readonly</a:t>
            </a:r>
            <a:r>
              <a:rPr lang="fr-FR" dirty="0"/>
              <a:t>]=‘’condition’’</a:t>
            </a:r>
          </a:p>
          <a:p>
            <a:r>
              <a:rPr lang="fr-FR" dirty="0" err="1"/>
              <a:t>ngRepeat</a:t>
            </a:r>
            <a:r>
              <a:rPr lang="fr-FR" dirty="0"/>
              <a:t> -&gt; *</a:t>
            </a:r>
            <a:r>
              <a:rPr lang="fr-FR" dirty="0" err="1"/>
              <a:t>ngFor</a:t>
            </a:r>
            <a:endParaRPr lang="fr-FR" dirty="0"/>
          </a:p>
          <a:p>
            <a:r>
              <a:rPr lang="fr-FR" dirty="0" err="1"/>
              <a:t>ngRequired</a:t>
            </a:r>
            <a:r>
              <a:rPr lang="fr-FR" dirty="0"/>
              <a:t> -&gt; [</a:t>
            </a:r>
            <a:r>
              <a:rPr lang="fr-FR" dirty="0" err="1"/>
              <a:t>required</a:t>
            </a:r>
            <a:r>
              <a:rPr lang="fr-FR" dirty="0"/>
              <a:t>]=‘’condition’’</a:t>
            </a:r>
          </a:p>
          <a:p>
            <a:r>
              <a:rPr lang="fr-FR" dirty="0" err="1"/>
              <a:t>ngSelected</a:t>
            </a:r>
            <a:r>
              <a:rPr lang="fr-FR" dirty="0"/>
              <a:t> -&gt; [</a:t>
            </a:r>
            <a:r>
              <a:rPr lang="fr-FR" dirty="0" err="1"/>
              <a:t>selected</a:t>
            </a:r>
            <a:r>
              <a:rPr lang="fr-FR" dirty="0"/>
              <a:t>]=‘’condition’’</a:t>
            </a:r>
          </a:p>
          <a:p>
            <a:r>
              <a:rPr lang="fr-FR" dirty="0" err="1"/>
              <a:t>ngShow</a:t>
            </a:r>
            <a:r>
              <a:rPr lang="fr-FR" dirty="0"/>
              <a:t> -&gt; [</a:t>
            </a:r>
            <a:r>
              <a:rPr lang="fr-FR" dirty="0" err="1"/>
              <a:t>hidden</a:t>
            </a:r>
            <a:r>
              <a:rPr lang="fr-FR" dirty="0"/>
              <a:t>]=‘’condition’’</a:t>
            </a:r>
          </a:p>
          <a:p>
            <a:r>
              <a:rPr lang="fr-FR" dirty="0" err="1"/>
              <a:t>ngSrc</a:t>
            </a:r>
            <a:r>
              <a:rPr lang="fr-FR" dirty="0"/>
              <a:t> -&gt; [src]=‘’</a:t>
            </a:r>
            <a:r>
              <a:rPr lang="fr-FR" dirty="0" err="1"/>
              <a:t>imageVar</a:t>
            </a:r>
            <a:r>
              <a:rPr lang="fr-FR" dirty="0"/>
              <a:t>’’</a:t>
            </a:r>
          </a:p>
          <a:p>
            <a:r>
              <a:rPr lang="fr-FR" dirty="0" err="1"/>
              <a:t>ngSrcset</a:t>
            </a:r>
            <a:r>
              <a:rPr lang="fr-FR" dirty="0"/>
              <a:t> -&gt; [</a:t>
            </a:r>
            <a:r>
              <a:rPr lang="fr-FR" dirty="0" err="1"/>
              <a:t>srcset</a:t>
            </a:r>
            <a:r>
              <a:rPr lang="fr-FR" dirty="0"/>
              <a:t>]=‘’</a:t>
            </a:r>
            <a:r>
              <a:rPr lang="fr-FR" dirty="0" err="1"/>
              <a:t>imagesVar</a:t>
            </a:r>
            <a:r>
              <a:rPr lang="fr-FR" dirty="0"/>
              <a:t>’’</a:t>
            </a:r>
          </a:p>
          <a:p>
            <a:r>
              <a:rPr lang="fr-FR" dirty="0" err="1"/>
              <a:t>ngStyle</a:t>
            </a:r>
            <a:r>
              <a:rPr lang="fr-FR" dirty="0"/>
              <a:t> -&gt; [</a:t>
            </a:r>
            <a:r>
              <a:rPr lang="fr-FR" dirty="0" err="1"/>
              <a:t>ngStyle</a:t>
            </a:r>
            <a:r>
              <a:rPr lang="fr-FR" dirty="0"/>
              <a:t>]</a:t>
            </a:r>
          </a:p>
          <a:p>
            <a:r>
              <a:rPr lang="fr-FR" dirty="0" err="1"/>
              <a:t>ngSubmit</a:t>
            </a:r>
            <a:r>
              <a:rPr lang="fr-FR" dirty="0"/>
              <a:t> -&gt; (</a:t>
            </a:r>
            <a:r>
              <a:rPr lang="fr-FR" dirty="0" err="1"/>
              <a:t>ngSubmit</a:t>
            </a:r>
            <a:r>
              <a:rPr lang="fr-FR" dirty="0"/>
              <a:t>)</a:t>
            </a:r>
          </a:p>
          <a:p>
            <a:r>
              <a:rPr lang="fr-FR" dirty="0" err="1"/>
              <a:t>ngSwitch</a:t>
            </a:r>
            <a:r>
              <a:rPr lang="fr-FR" dirty="0"/>
              <a:t> -&gt; *</a:t>
            </a:r>
            <a:r>
              <a:rPr lang="fr-FR" dirty="0" err="1"/>
              <a:t>ngSwitch</a:t>
            </a:r>
            <a:endParaRPr lang="fr-FR" dirty="0"/>
          </a:p>
          <a:p>
            <a:r>
              <a:rPr lang="fr-FR" dirty="0" err="1"/>
              <a:t>ngTransclude</a:t>
            </a:r>
            <a:r>
              <a:rPr lang="fr-FR" dirty="0"/>
              <a:t> -&gt; &lt;</a:t>
            </a:r>
            <a:r>
              <a:rPr lang="fr-FR" dirty="0" err="1"/>
              <a:t>ng</a:t>
            </a:r>
            <a:r>
              <a:rPr lang="fr-FR" dirty="0"/>
              <a:t>-content&gt;</a:t>
            </a:r>
          </a:p>
          <a:p>
            <a:r>
              <a:rPr lang="fr-FR" dirty="0" err="1"/>
              <a:t>ngValue</a:t>
            </a:r>
            <a:r>
              <a:rPr lang="fr-FR" dirty="0"/>
              <a:t> -&gt; [value]=‘’expression’’ (dans un input, select, </a:t>
            </a:r>
            <a:r>
              <a:rPr lang="fr-FR" dirty="0" err="1"/>
              <a:t>textarea</a:t>
            </a:r>
            <a:r>
              <a:rPr lang="fr-FR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2772E-0FF0-45DC-8D71-5E10E8ED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B3B17-166C-4ECF-99FA-5F9E1B83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376509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5B8D-5E71-4E64-A32A-9B6338B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Cases utiles pour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A569-F223-4C2D-AEA8-E7B7D1F98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dash</a:t>
            </a:r>
            <a:r>
              <a:rPr lang="fr-FR" dirty="0"/>
              <a:t>-case, kebab-case, spinal-case</a:t>
            </a:r>
          </a:p>
          <a:p>
            <a:r>
              <a:rPr lang="fr-FR" dirty="0" err="1"/>
              <a:t>PascalCase</a:t>
            </a:r>
            <a:r>
              <a:rPr lang="fr-FR" dirty="0"/>
              <a:t>, </a:t>
            </a:r>
            <a:r>
              <a:rPr lang="fr-FR" dirty="0" err="1"/>
              <a:t>UpperCamelCase</a:t>
            </a:r>
            <a:endParaRPr lang="fr-FR" dirty="0"/>
          </a:p>
          <a:p>
            <a:r>
              <a:rPr lang="fr-FR" dirty="0" err="1"/>
              <a:t>camelCase</a:t>
            </a:r>
            <a:r>
              <a:rPr lang="fr-FR" dirty="0"/>
              <a:t>, </a:t>
            </a:r>
            <a:r>
              <a:rPr lang="fr-FR" dirty="0" err="1"/>
              <a:t>lowerCamelCase</a:t>
            </a:r>
            <a:endParaRPr lang="fr-FR" dirty="0"/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CC425-2414-4551-B219-9867B94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0BB04-E7A1-4491-ABDA-B24DA8F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92456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BB68-FC53-459E-B382-408D328E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BC5D-0A7C-4245-895C-6D71C13BD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/>
              <a:t>index.html : </a:t>
            </a:r>
          </a:p>
          <a:p>
            <a:pPr lvl="1"/>
            <a:r>
              <a:rPr lang="fr-FR" dirty="0"/>
              <a:t>Vérifier la &lt;base&gt;,</a:t>
            </a:r>
          </a:p>
          <a:p>
            <a:pPr lvl="1"/>
            <a:r>
              <a:rPr lang="fr-FR" dirty="0"/>
              <a:t>Mettre les vendor.js (.</a:t>
            </a:r>
            <a:r>
              <a:rPr lang="fr-FR" dirty="0" err="1"/>
              <a:t>css</a:t>
            </a:r>
            <a:r>
              <a:rPr lang="fr-FR" dirty="0"/>
              <a:t>) et polyfills.js</a:t>
            </a:r>
          </a:p>
          <a:p>
            <a:pPr lvl="1"/>
            <a:r>
              <a:rPr lang="fr-FR" dirty="0"/>
              <a:t>Enlever le </a:t>
            </a:r>
            <a:r>
              <a:rPr lang="fr-FR" dirty="0" err="1"/>
              <a:t>ng</a:t>
            </a:r>
            <a:r>
              <a:rPr lang="fr-FR" dirty="0"/>
              <a:t>-app</a:t>
            </a:r>
          </a:p>
          <a:p>
            <a:pPr lvl="1"/>
            <a:r>
              <a:rPr lang="fr-FR" dirty="0"/>
              <a:t>Remplacer par un </a:t>
            </a:r>
            <a:r>
              <a:rPr lang="fr-FR" dirty="0" err="1"/>
              <a:t>bootstrap</a:t>
            </a:r>
            <a:r>
              <a:rPr lang="fr-FR" dirty="0"/>
              <a:t> component &lt;app&gt;</a:t>
            </a:r>
          </a:p>
          <a:p>
            <a:r>
              <a:rPr lang="fr-FR" dirty="0" err="1"/>
              <a:t>style.scss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Le garder identique et vérifier son traitement par </a:t>
            </a:r>
            <a:r>
              <a:rPr lang="fr-FR" dirty="0" err="1"/>
              <a:t>webpack</a:t>
            </a:r>
            <a:r>
              <a:rPr lang="fr-FR" dirty="0"/>
              <a:t> (</a:t>
            </a:r>
            <a:r>
              <a:rPr lang="fr-FR" dirty="0" err="1"/>
              <a:t>extractTextPlugin</a:t>
            </a:r>
            <a:r>
              <a:rPr lang="fr-FR" dirty="0"/>
              <a:t>, ou </a:t>
            </a:r>
            <a:r>
              <a:rPr lang="fr-FR" dirty="0" err="1"/>
              <a:t>angular</a:t>
            </a:r>
            <a:r>
              <a:rPr lang="fr-FR" dirty="0"/>
              <a:t>-cli </a:t>
            </a:r>
            <a:r>
              <a:rPr lang="fr-FR" dirty="0" err="1"/>
              <a:t>css</a:t>
            </a:r>
            <a:r>
              <a:rPr lang="fr-FR" dirty="0"/>
              <a:t> externe)</a:t>
            </a:r>
          </a:p>
          <a:p>
            <a:pPr lvl="1"/>
            <a:endParaRPr lang="fr-FR" dirty="0"/>
          </a:p>
          <a:p>
            <a:r>
              <a:rPr lang="fr-FR" dirty="0"/>
              <a:t>Renommer les extensions en .</a:t>
            </a:r>
            <a:r>
              <a:rPr lang="fr-FR" dirty="0" err="1"/>
              <a:t>ts</a:t>
            </a:r>
            <a:endParaRPr lang="fr-FR" dirty="0"/>
          </a:p>
          <a:p>
            <a:r>
              <a:rPr lang="en-US" dirty="0" err="1"/>
              <a:t>Utiliser</a:t>
            </a:r>
            <a:r>
              <a:rPr lang="en-US" dirty="0"/>
              <a:t> angular CLI pour </a:t>
            </a:r>
            <a:r>
              <a:rPr lang="en-US" dirty="0" err="1"/>
              <a:t>recréer</a:t>
            </a:r>
            <a:r>
              <a:rPr lang="en-US" dirty="0"/>
              <a:t> les </a:t>
            </a:r>
            <a:r>
              <a:rPr lang="en-US" dirty="0" err="1"/>
              <a:t>composants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Exemple</a:t>
            </a:r>
            <a:r>
              <a:rPr lang="en-US" dirty="0"/>
              <a:t> : « ng g c </a:t>
            </a:r>
            <a:r>
              <a:rPr lang="en-US" dirty="0" err="1"/>
              <a:t>jlg</a:t>
            </a:r>
            <a:r>
              <a:rPr lang="en-US" dirty="0"/>
              <a:t>-layout/Header »</a:t>
            </a:r>
          </a:p>
          <a:p>
            <a:r>
              <a:rPr lang="en-US" dirty="0" err="1"/>
              <a:t>Enlever</a:t>
            </a:r>
            <a:r>
              <a:rPr lang="en-US" dirty="0"/>
              <a:t> les $ctrl </a:t>
            </a:r>
            <a:r>
              <a:rPr lang="en-US" dirty="0" err="1"/>
              <a:t>dans</a:t>
            </a:r>
            <a:r>
              <a:rPr lang="en-US" dirty="0"/>
              <a:t> les interpolations</a:t>
            </a:r>
          </a:p>
          <a:p>
            <a:r>
              <a:rPr lang="en-US" dirty="0"/>
              <a:t>$element </a:t>
            </a:r>
            <a:r>
              <a:rPr lang="en-US" dirty="0" err="1"/>
              <a:t>devient</a:t>
            </a:r>
            <a:r>
              <a:rPr lang="en-US" dirty="0"/>
              <a:t> « private </a:t>
            </a:r>
            <a:r>
              <a:rPr lang="en-US" i="1" dirty="0"/>
              <a:t>element</a:t>
            </a:r>
            <a:r>
              <a:rPr lang="en-US" dirty="0"/>
              <a:t>: </a:t>
            </a:r>
            <a:r>
              <a:rPr lang="en-US" u="sng" dirty="0" err="1"/>
              <a:t>ElementRef</a:t>
            </a:r>
            <a:r>
              <a:rPr lang="en-US" u="sng" dirty="0"/>
              <a:t> »</a:t>
            </a:r>
          </a:p>
          <a:p>
            <a:r>
              <a:rPr lang="en-US" dirty="0"/>
              <a:t>ng-model </a:t>
            </a:r>
            <a:r>
              <a:rPr lang="en-US" dirty="0" err="1"/>
              <a:t>devient</a:t>
            </a:r>
            <a:r>
              <a:rPr lang="en-US" dirty="0"/>
              <a:t> [(</a:t>
            </a:r>
            <a:r>
              <a:rPr lang="en-US" dirty="0" err="1"/>
              <a:t>ngModel</a:t>
            </a:r>
            <a:r>
              <a:rPr lang="en-US" dirty="0"/>
              <a:t>)]</a:t>
            </a:r>
          </a:p>
          <a:p>
            <a:r>
              <a:rPr lang="en-US" dirty="0"/>
              <a:t>ng-repeat </a:t>
            </a:r>
            <a:r>
              <a:rPr lang="en-US" dirty="0" err="1"/>
              <a:t>devient</a:t>
            </a:r>
            <a:r>
              <a:rPr lang="en-US" dirty="0"/>
              <a:t> *</a:t>
            </a:r>
            <a:r>
              <a:rPr lang="en-US" dirty="0" err="1"/>
              <a:t>ngFor</a:t>
            </a:r>
            <a:endParaRPr lang="en-US" dirty="0"/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exemple</a:t>
            </a:r>
            <a:r>
              <a:rPr lang="en-US" dirty="0"/>
              <a:t> 13</a:t>
            </a:r>
          </a:p>
          <a:p>
            <a:endParaRPr lang="en-US" dirty="0"/>
          </a:p>
          <a:p>
            <a:endParaRPr lang="en-US" u="sng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5CA6E-3932-4A8E-9F51-1528F6C1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912C9-03F3-4D1A-A231-E59CECEC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448053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D2F7-65D1-46A0-B017-AB6EC48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Correspondance des structures conceptuelles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BD94-28D1-4C8E-8916-EAB1312A0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/>
              <a:t>Directive </a:t>
            </a:r>
            <a:r>
              <a:rPr lang="fr-FR" dirty="0" err="1"/>
              <a:t>Element</a:t>
            </a:r>
            <a:endParaRPr lang="fr-FR" dirty="0"/>
          </a:p>
          <a:p>
            <a:pPr lvl="1"/>
            <a:r>
              <a:rPr lang="fr-FR" dirty="0"/>
              <a:t>Composant</a:t>
            </a:r>
          </a:p>
          <a:p>
            <a:r>
              <a:rPr lang="fr-FR" dirty="0"/>
              <a:t>Directive attribut/class modifiant le DOM :</a:t>
            </a:r>
          </a:p>
          <a:p>
            <a:pPr lvl="1"/>
            <a:r>
              <a:rPr lang="fr-FR" dirty="0"/>
              <a:t>Directive structure</a:t>
            </a:r>
          </a:p>
          <a:p>
            <a:r>
              <a:rPr lang="fr-FR" dirty="0"/>
              <a:t>Directive </a:t>
            </a:r>
            <a:r>
              <a:rPr lang="fr-FR" dirty="0" err="1"/>
              <a:t>attribut.class</a:t>
            </a:r>
            <a:r>
              <a:rPr lang="fr-FR" dirty="0"/>
              <a:t> ne modifiant pas le DOM</a:t>
            </a:r>
          </a:p>
          <a:p>
            <a:pPr lvl="1"/>
            <a:r>
              <a:rPr lang="fr-FR" dirty="0"/>
              <a:t>Directive Attribut</a:t>
            </a:r>
          </a:p>
          <a:p>
            <a:r>
              <a:rPr lang="fr-FR" dirty="0"/>
              <a:t>Directive de validation de formulaire</a:t>
            </a:r>
          </a:p>
          <a:p>
            <a:pPr lvl="1"/>
            <a:r>
              <a:rPr lang="fr-FR" dirty="0"/>
              <a:t>Directive de validation de formulaire (éventuellement transformer le formulaire en formulaire réactif)</a:t>
            </a:r>
          </a:p>
          <a:p>
            <a:r>
              <a:rPr lang="fr-FR" dirty="0"/>
              <a:t>Filtre</a:t>
            </a:r>
          </a:p>
          <a:p>
            <a:pPr lvl="1"/>
            <a:r>
              <a:rPr lang="fr-FR" dirty="0"/>
              <a:t>Pipe, de préférence un </a:t>
            </a:r>
            <a:r>
              <a:rPr lang="fr-FR" dirty="0" err="1"/>
              <a:t>PurePipe</a:t>
            </a:r>
            <a:endParaRPr lang="fr-FR" dirty="0"/>
          </a:p>
          <a:p>
            <a:r>
              <a:rPr lang="fr-FR" dirty="0"/>
              <a:t>Service</a:t>
            </a:r>
          </a:p>
          <a:p>
            <a:pPr lvl="1"/>
            <a:r>
              <a:rPr lang="fr-FR" dirty="0"/>
              <a:t>Service</a:t>
            </a:r>
          </a:p>
          <a:p>
            <a:r>
              <a:rPr lang="fr-FR" dirty="0"/>
              <a:t>Provider</a:t>
            </a:r>
          </a:p>
          <a:p>
            <a:pPr lvl="1"/>
            <a:r>
              <a:rPr lang="fr-FR" dirty="0" err="1"/>
              <a:t>Factory</a:t>
            </a:r>
            <a:r>
              <a:rPr lang="fr-FR" dirty="0"/>
              <a:t> de Service</a:t>
            </a:r>
          </a:p>
          <a:p>
            <a:r>
              <a:rPr lang="fr-FR" dirty="0"/>
              <a:t>UI Router/</a:t>
            </a:r>
            <a:r>
              <a:rPr lang="fr-FR" dirty="0" err="1"/>
              <a:t>ngRoute</a:t>
            </a:r>
            <a:endParaRPr lang="fr-FR" dirty="0"/>
          </a:p>
          <a:p>
            <a:pPr lvl="1"/>
            <a:r>
              <a:rPr lang="fr-FR" dirty="0"/>
              <a:t>Router intégré de Angular2</a:t>
            </a:r>
          </a:p>
          <a:p>
            <a:r>
              <a:rPr lang="fr-FR" dirty="0"/>
              <a:t>Controller: Composant ou Directive</a:t>
            </a:r>
          </a:p>
          <a:p>
            <a:r>
              <a:rPr lang="fr-FR" dirty="0"/>
              <a:t>Module</a:t>
            </a:r>
          </a:p>
          <a:p>
            <a:pPr lvl="1"/>
            <a:r>
              <a:rPr lang="fr-FR" dirty="0"/>
              <a:t>Module</a:t>
            </a:r>
          </a:p>
          <a:p>
            <a:r>
              <a:rPr lang="fr-FR" dirty="0"/>
              <a:t>Expression</a:t>
            </a:r>
          </a:p>
          <a:p>
            <a:pPr lvl="1"/>
            <a:r>
              <a:rPr lang="fr-FR" dirty="0"/>
              <a:t>Interpolation</a:t>
            </a:r>
          </a:p>
          <a:p>
            <a:r>
              <a:rPr lang="fr-FR" dirty="0" err="1"/>
              <a:t>Databinding</a:t>
            </a:r>
            <a:endParaRPr lang="fr-FR" dirty="0"/>
          </a:p>
          <a:p>
            <a:pPr lvl="1"/>
            <a:r>
              <a:rPr lang="fr-FR" dirty="0"/>
              <a:t>IDEM (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databinding</a:t>
            </a:r>
            <a:r>
              <a:rPr lang="fr-FR" dirty="0"/>
              <a:t>, </a:t>
            </a:r>
            <a:r>
              <a:rPr lang="fr-FR" dirty="0" err="1"/>
              <a:t>property</a:t>
            </a:r>
            <a:r>
              <a:rPr lang="fr-FR" dirty="0"/>
              <a:t> </a:t>
            </a:r>
            <a:r>
              <a:rPr lang="fr-FR" dirty="0" err="1"/>
              <a:t>databinding</a:t>
            </a:r>
            <a:r>
              <a:rPr lang="fr-FR" dirty="0"/>
              <a:t>, 2way DB)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1B77-3BF0-49A8-8096-8D70D201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58DCD-7161-47BF-89B9-9A986958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69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068-45DD-4B9B-B4E7-9EC411A4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Syntaxe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AB01D-60A2-42FB-8323-4278BA1173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417638"/>
            <a:ext cx="7034193" cy="4731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E6529-5E32-441A-AE86-00C68B98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AAD8-ABE9-4258-92AB-99607DA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189811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FEE1-3DE0-425E-8019-A9B811EA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 officiel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FA2A-AB74-4194-8840-DF5BD913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https://angular.io/guide/upgrade</a:t>
            </a:r>
            <a:endParaRPr lang="fr-FR" dirty="0"/>
          </a:p>
          <a:p>
            <a:r>
              <a:rPr lang="fr-FR" dirty="0"/>
              <a:t>Note: Module </a:t>
            </a:r>
            <a:r>
              <a:rPr lang="fr-FR" dirty="0" err="1"/>
              <a:t>ngUpgrade</a:t>
            </a:r>
            <a:r>
              <a:rPr lang="fr-FR" dirty="0"/>
              <a:t> permet de faire des applis ou AngularJS et </a:t>
            </a:r>
            <a:r>
              <a:rPr lang="fr-FR" dirty="0" err="1"/>
              <a:t>Angular</a:t>
            </a:r>
            <a:r>
              <a:rPr lang="fr-FR" dirty="0"/>
              <a:t> coexistent.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89323-05AB-430B-95DD-6E97FDF4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DD293-1DC4-4439-B1DE-449A9753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14292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B114-EA27-46FA-A2E6-A77E109B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 les différences entre Angular2/4/5/6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AD3E-8A2E-428C-B93D-2B1C7EBC2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fr-FR" dirty="0"/>
              <a:t>Elles sont décrites précisément à l’URL suivante :</a:t>
            </a:r>
          </a:p>
          <a:p>
            <a:pPr lvl="1"/>
            <a:r>
              <a:rPr lang="fr-FR" dirty="0">
                <a:hlinkClick r:id="rId3"/>
              </a:rPr>
              <a:t>https://update.angular.io/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24833-EDE1-4597-9561-CB69D4C751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996" y="3284985"/>
            <a:ext cx="4644008" cy="33099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C0098-F342-490B-AE05-95663F8C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4B8B6-AB0D-4E6C-A358-5BA30584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64611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2DA6-2491-4903-B32E-908FC75E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Javascript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8AD5C-3180-4C65-B4FC-2B74C6B5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7D0B5-EBCA-4264-B61E-7646BC11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BB248-F3C1-45B0-BF4E-D65398FA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772816"/>
            <a:ext cx="3893046" cy="39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273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F86C-8294-481C-8233-8ABA6066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2FF1-2B0F-45ED-8906-60CC8491D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ES5 : var</a:t>
            </a:r>
          </a:p>
          <a:p>
            <a:pPr lvl="1"/>
            <a:r>
              <a:rPr lang="fr-FR" dirty="0"/>
              <a:t>Portée = fonction</a:t>
            </a:r>
          </a:p>
          <a:p>
            <a:r>
              <a:rPr lang="fr-FR" dirty="0"/>
              <a:t>ES6 : </a:t>
            </a:r>
            <a:r>
              <a:rPr lang="fr-FR" dirty="0" err="1"/>
              <a:t>const</a:t>
            </a:r>
            <a:r>
              <a:rPr lang="fr-FR" dirty="0"/>
              <a:t> + let </a:t>
            </a:r>
          </a:p>
          <a:p>
            <a:pPr lvl="1"/>
            <a:r>
              <a:rPr lang="fr-FR" dirty="0"/>
              <a:t>Portée = bloc</a:t>
            </a:r>
          </a:p>
          <a:p>
            <a:pPr lvl="1"/>
            <a:endParaRPr lang="fr-FR" dirty="0"/>
          </a:p>
          <a:p>
            <a:r>
              <a:rPr lang="fr-FR" dirty="0"/>
              <a:t>Exemple 00-00-00 (ES6)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D6254-68C3-4A27-8F3D-B035008A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58DA3-0805-4CD7-8636-2CE9AEB4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713583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78CC-7D39-46D4-AFD4-D9B030A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Template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A4EE-B826-4C9B-B38B-9EE40CF76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059016" cy="247687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ES5 : simple </a:t>
            </a:r>
            <a:r>
              <a:rPr lang="fr-FR" dirty="0" err="1"/>
              <a:t>quote</a:t>
            </a:r>
            <a:r>
              <a:rPr lang="fr-FR" dirty="0"/>
              <a:t>(‘) ou double </a:t>
            </a:r>
            <a:r>
              <a:rPr lang="fr-FR" dirty="0" err="1"/>
              <a:t>quote</a:t>
            </a:r>
            <a:r>
              <a:rPr lang="fr-FR" dirty="0"/>
              <a:t>(‘’) seulement.</a:t>
            </a:r>
          </a:p>
          <a:p>
            <a:r>
              <a:rPr lang="fr-FR" dirty="0"/>
              <a:t>ES6 : on a aussi back </a:t>
            </a:r>
            <a:r>
              <a:rPr lang="fr-FR" dirty="0" err="1"/>
              <a:t>quote</a:t>
            </a:r>
            <a:r>
              <a:rPr lang="fr-FR" dirty="0"/>
              <a:t> (`)</a:t>
            </a:r>
          </a:p>
          <a:p>
            <a:pPr lvl="1"/>
            <a:r>
              <a:rPr lang="fr-FR" dirty="0"/>
              <a:t>Bien parce que :</a:t>
            </a:r>
          </a:p>
          <a:p>
            <a:pPr lvl="2"/>
            <a:r>
              <a:rPr lang="fr-FR" dirty="0"/>
              <a:t>Multiligne</a:t>
            </a:r>
          </a:p>
          <a:p>
            <a:pPr lvl="2"/>
            <a:r>
              <a:rPr lang="fr-FR" dirty="0"/>
              <a:t>Interpolation intégrée avec ${…}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44724-88F7-4FAF-B937-04B5549B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437112"/>
            <a:ext cx="3949849" cy="197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E6055-52C3-41F4-9940-DC13A8E159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4725144"/>
            <a:ext cx="3319661" cy="123371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50239-EA46-48C8-B736-F8B00F57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140D6-A453-4DE2-B447-88157E1F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4771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1BAC-FB63-4DD9-BF21-2BAB8D0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Arrow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6FE9-1306-4045-8399-4D27166F7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275040" cy="2620888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ES5 : </a:t>
            </a:r>
            <a:r>
              <a:rPr lang="fr-FR" dirty="0" err="1"/>
              <a:t>function</a:t>
            </a:r>
            <a:r>
              <a:rPr lang="fr-FR" dirty="0"/>
              <a:t>() {…}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this</a:t>
            </a:r>
            <a:r>
              <a:rPr lang="fr-FR" dirty="0"/>
              <a:t> » </a:t>
            </a:r>
            <a:r>
              <a:rPr lang="fr-FR" dirty="0" err="1"/>
              <a:t>undefined</a:t>
            </a:r>
            <a:r>
              <a:rPr lang="fr-FR" dirty="0"/>
              <a:t> ou objet global (selon le mode ‘use strict’)</a:t>
            </a:r>
          </a:p>
          <a:p>
            <a:pPr lvl="1"/>
            <a:r>
              <a:rPr lang="fr-FR" dirty="0"/>
              <a:t>Besoin de selfiser (var self = </a:t>
            </a:r>
            <a:r>
              <a:rPr lang="fr-FR" dirty="0" err="1"/>
              <a:t>this</a:t>
            </a:r>
            <a:r>
              <a:rPr lang="fr-FR" dirty="0"/>
              <a:t>)</a:t>
            </a:r>
          </a:p>
          <a:p>
            <a:r>
              <a:rPr lang="fr-FR" dirty="0"/>
              <a:t>ES6 : () =&gt; {…}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this</a:t>
            </a:r>
            <a:r>
              <a:rPr lang="fr-FR" dirty="0"/>
              <a:t> » est toujours le même qu’à l’extérieur de la fonction.</a:t>
            </a:r>
          </a:p>
          <a:p>
            <a:pPr lvl="1"/>
            <a:r>
              <a:rPr lang="fr-FR" dirty="0"/>
              <a:t>Plus besoin de arguments avec …args</a:t>
            </a:r>
          </a:p>
          <a:p>
            <a:r>
              <a:rPr lang="fr-FR" dirty="0"/>
              <a:t>GENIAL pour la programmation fonctionnelle.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8F34A-32CD-41D7-A811-0EB78F718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4380814"/>
            <a:ext cx="4911080" cy="21430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8650-6639-4D36-9853-972E5EDD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5666-EA10-4359-8367-426BEBC0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17324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A7B4-E7B7-4072-9030-DEEE2049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Appel bloquant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5371-AA59-45EF-8BCB-B3430C33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 fontScale="92500"/>
          </a:bodyPr>
          <a:lstStyle/>
          <a:p>
            <a:r>
              <a:rPr lang="fr-FR" dirty="0"/>
              <a:t>Appel qui prend du temps (et bloque le thread)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DAAE3-EFE8-4F45-B9FE-95B83E93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550833"/>
            <a:ext cx="5781675" cy="18097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F5F42A-B02C-4E0C-B926-A60A7B95C7D5}"/>
              </a:ext>
            </a:extLst>
          </p:cNvPr>
          <p:cNvCxnSpPr/>
          <p:nvPr/>
        </p:nvCxnSpPr>
        <p:spPr>
          <a:xfrm>
            <a:off x="179512" y="6165304"/>
            <a:ext cx="8507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26D5A99-A816-4C8F-AD6A-A8B593C9AB3C}"/>
              </a:ext>
            </a:extLst>
          </p:cNvPr>
          <p:cNvSpPr/>
          <p:nvPr/>
        </p:nvSpPr>
        <p:spPr>
          <a:xfrm>
            <a:off x="1547664" y="5949280"/>
            <a:ext cx="4824536" cy="432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SLEEP (fil d’</a:t>
            </a:r>
            <a:r>
              <a:rPr lang="fr-FR" dirty="0" err="1"/>
              <a:t>execution</a:t>
            </a:r>
            <a:r>
              <a:rPr lang="fr-FR" dirty="0"/>
              <a:t> occupé…)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61A52-1754-4694-8A2F-E9BCB64C037F}"/>
              </a:ext>
            </a:extLst>
          </p:cNvPr>
          <p:cNvSpPr txBox="1"/>
          <p:nvPr/>
        </p:nvSpPr>
        <p:spPr>
          <a:xfrm>
            <a:off x="5508104" y="643117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 + 1000ms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99EB2-B3BC-40B2-AE03-60C6DA4CFEB1}"/>
              </a:ext>
            </a:extLst>
          </p:cNvPr>
          <p:cNvSpPr txBox="1"/>
          <p:nvPr/>
        </p:nvSpPr>
        <p:spPr>
          <a:xfrm>
            <a:off x="1687258" y="640004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AC4F23-B914-4547-9872-C0C617899519}"/>
              </a:ext>
            </a:extLst>
          </p:cNvPr>
          <p:cNvSpPr/>
          <p:nvPr/>
        </p:nvSpPr>
        <p:spPr>
          <a:xfrm>
            <a:off x="503341" y="3007151"/>
            <a:ext cx="1127496" cy="2733773"/>
          </a:xfrm>
          <a:custGeom>
            <a:avLst/>
            <a:gdLst>
              <a:gd name="connsiteX0" fmla="*/ 1127496 w 1127496"/>
              <a:gd name="connsiteY0" fmla="*/ 0 h 2733773"/>
              <a:gd name="connsiteX1" fmla="*/ 993 w 1127496"/>
              <a:gd name="connsiteY1" fmla="*/ 801278 h 2733773"/>
              <a:gd name="connsiteX2" fmla="*/ 924820 w 1127496"/>
              <a:gd name="connsiteY2" fmla="*/ 2733773 h 273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496" h="2733773">
                <a:moveTo>
                  <a:pt x="1127496" y="0"/>
                </a:moveTo>
                <a:cubicBezTo>
                  <a:pt x="581134" y="172824"/>
                  <a:pt x="34772" y="345649"/>
                  <a:pt x="993" y="801278"/>
                </a:cubicBezTo>
                <a:cubicBezTo>
                  <a:pt x="-32786" y="1256907"/>
                  <a:pt x="805414" y="2442328"/>
                  <a:pt x="924820" y="27337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FC4FE3-FB75-4410-AB89-51563E9F6907}"/>
              </a:ext>
            </a:extLst>
          </p:cNvPr>
          <p:cNvSpPr/>
          <p:nvPr/>
        </p:nvSpPr>
        <p:spPr>
          <a:xfrm>
            <a:off x="6094429" y="3850849"/>
            <a:ext cx="1089296" cy="2059757"/>
          </a:xfrm>
          <a:custGeom>
            <a:avLst/>
            <a:gdLst>
              <a:gd name="connsiteX0" fmla="*/ 0 w 1089296"/>
              <a:gd name="connsiteY0" fmla="*/ 0 h 2059757"/>
              <a:gd name="connsiteX1" fmla="*/ 1084082 w 1089296"/>
              <a:gd name="connsiteY1" fmla="*/ 947394 h 2059757"/>
              <a:gd name="connsiteX2" fmla="*/ 438346 w 1089296"/>
              <a:gd name="connsiteY2" fmla="*/ 2059757 h 205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296" h="2059757">
                <a:moveTo>
                  <a:pt x="0" y="0"/>
                </a:moveTo>
                <a:cubicBezTo>
                  <a:pt x="505512" y="302050"/>
                  <a:pt x="1011024" y="604101"/>
                  <a:pt x="1084082" y="947394"/>
                </a:cubicBezTo>
                <a:cubicBezTo>
                  <a:pt x="1157140" y="1290687"/>
                  <a:pt x="438346" y="2059757"/>
                  <a:pt x="438346" y="205975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B1FD55-32B5-4B6F-8CBE-791B60FD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502EFB-2404-4A46-908C-7460FEAD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49898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FA45-AA84-4E5C-9F93-C7CFB114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A718-1C87-45EF-A156-92B144F51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C’est un outil pour travailler avec des actions qui prennent du temps.</a:t>
            </a:r>
          </a:p>
          <a:p>
            <a:r>
              <a:rPr lang="fr-FR" dirty="0"/>
              <a:t>Bien pour l’asynchrone.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0C1EC-D8EC-4569-B3AA-DC62FBD7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24" y="3789040"/>
            <a:ext cx="7740352" cy="10818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EEDDC6-E7DF-48C6-B324-821BEDA1C451}"/>
              </a:ext>
            </a:extLst>
          </p:cNvPr>
          <p:cNvCxnSpPr/>
          <p:nvPr/>
        </p:nvCxnSpPr>
        <p:spPr>
          <a:xfrm>
            <a:off x="179512" y="6165304"/>
            <a:ext cx="8507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B1B54EA-86FD-45A5-9C2A-8B2CF6824A96}"/>
              </a:ext>
            </a:extLst>
          </p:cNvPr>
          <p:cNvSpPr/>
          <p:nvPr/>
        </p:nvSpPr>
        <p:spPr>
          <a:xfrm>
            <a:off x="1547664" y="5949280"/>
            <a:ext cx="576064" cy="432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66052-61CE-4380-B90D-86F120D5D910}"/>
              </a:ext>
            </a:extLst>
          </p:cNvPr>
          <p:cNvSpPr/>
          <p:nvPr/>
        </p:nvSpPr>
        <p:spPr>
          <a:xfrm>
            <a:off x="5724128" y="5952068"/>
            <a:ext cx="576064" cy="432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20317-C850-42D9-B1FC-6C2A40A7E6C7}"/>
              </a:ext>
            </a:extLst>
          </p:cNvPr>
          <p:cNvSpPr txBox="1"/>
          <p:nvPr/>
        </p:nvSpPr>
        <p:spPr>
          <a:xfrm>
            <a:off x="1423280" y="544700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E0B24-4A39-4E30-AB1D-1F83291312C7}"/>
              </a:ext>
            </a:extLst>
          </p:cNvPr>
          <p:cNvSpPr txBox="1"/>
          <p:nvPr/>
        </p:nvSpPr>
        <p:spPr>
          <a:xfrm>
            <a:off x="5661936" y="5467675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4FF88-E5C4-4DD8-99C0-6BA3B4EF0931}"/>
              </a:ext>
            </a:extLst>
          </p:cNvPr>
          <p:cNvSpPr txBox="1"/>
          <p:nvPr/>
        </p:nvSpPr>
        <p:spPr>
          <a:xfrm>
            <a:off x="2771205" y="5748898"/>
            <a:ext cx="237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Fil d’</a:t>
            </a:r>
            <a:r>
              <a:rPr lang="fr-FR" dirty="0" err="1"/>
              <a:t>execution</a:t>
            </a:r>
            <a:r>
              <a:rPr lang="fr-FR" dirty="0"/>
              <a:t> LIBRE !!!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39ECD-11F9-4709-BD78-C05C4BB029F1}"/>
              </a:ext>
            </a:extLst>
          </p:cNvPr>
          <p:cNvSpPr txBox="1"/>
          <p:nvPr/>
        </p:nvSpPr>
        <p:spPr>
          <a:xfrm>
            <a:off x="5508104" y="643117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 + 1000ms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0B836-5806-43C4-B2DD-44B726056E8E}"/>
              </a:ext>
            </a:extLst>
          </p:cNvPr>
          <p:cNvSpPr txBox="1"/>
          <p:nvPr/>
        </p:nvSpPr>
        <p:spPr>
          <a:xfrm>
            <a:off x="1687258" y="640004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C9161C-0D0D-4428-8FAD-D4F88E4E4741}"/>
              </a:ext>
            </a:extLst>
          </p:cNvPr>
          <p:cNvCxnSpPr/>
          <p:nvPr/>
        </p:nvCxnSpPr>
        <p:spPr>
          <a:xfrm flipH="1" flipV="1">
            <a:off x="6948264" y="4581128"/>
            <a:ext cx="93610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C64E1E-7600-43EE-9A0A-6D9DA37F78DA}"/>
              </a:ext>
            </a:extLst>
          </p:cNvPr>
          <p:cNvSpPr txBox="1"/>
          <p:nvPr/>
        </p:nvSpPr>
        <p:spPr>
          <a:xfrm>
            <a:off x="7534144" y="283899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FAD57-8213-4C2A-B5C6-9A2C441A2A61}"/>
              </a:ext>
            </a:extLst>
          </p:cNvPr>
          <p:cNvSpPr txBox="1"/>
          <p:nvPr/>
        </p:nvSpPr>
        <p:spPr>
          <a:xfrm>
            <a:off x="7902721" y="550142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F99A00-AD78-4420-B433-7C15C23C58F7}"/>
              </a:ext>
            </a:extLst>
          </p:cNvPr>
          <p:cNvCxnSpPr>
            <a:cxnSpLocks/>
          </p:cNvCxnSpPr>
          <p:nvPr/>
        </p:nvCxnSpPr>
        <p:spPr>
          <a:xfrm flipH="1">
            <a:off x="6012160" y="3208330"/>
            <a:ext cx="1521984" cy="7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3383FE4-6C1D-48D6-913A-B129412C39CF}"/>
              </a:ext>
            </a:extLst>
          </p:cNvPr>
          <p:cNvSpPr/>
          <p:nvPr/>
        </p:nvSpPr>
        <p:spPr>
          <a:xfrm>
            <a:off x="3491880" y="3926541"/>
            <a:ext cx="4248472" cy="38872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578A9B-8D67-46B8-B345-3AA225AE3598}"/>
              </a:ext>
            </a:extLst>
          </p:cNvPr>
          <p:cNvSpPr/>
          <p:nvPr/>
        </p:nvSpPr>
        <p:spPr>
          <a:xfrm>
            <a:off x="234086" y="4506012"/>
            <a:ext cx="1113947" cy="1357460"/>
          </a:xfrm>
          <a:custGeom>
            <a:avLst/>
            <a:gdLst>
              <a:gd name="connsiteX0" fmla="*/ 505918 w 1113947"/>
              <a:gd name="connsiteY0" fmla="*/ 0 h 1357460"/>
              <a:gd name="connsiteX1" fmla="*/ 20438 w 1113947"/>
              <a:gd name="connsiteY1" fmla="*/ 523188 h 1357460"/>
              <a:gd name="connsiteX2" fmla="*/ 1113947 w 1113947"/>
              <a:gd name="connsiteY2" fmla="*/ 1357460 h 135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947" h="1357460">
                <a:moveTo>
                  <a:pt x="505918" y="0"/>
                </a:moveTo>
                <a:cubicBezTo>
                  <a:pt x="212509" y="148472"/>
                  <a:pt x="-80900" y="296945"/>
                  <a:pt x="20438" y="523188"/>
                </a:cubicBezTo>
                <a:cubicBezTo>
                  <a:pt x="121776" y="749431"/>
                  <a:pt x="617861" y="1053445"/>
                  <a:pt x="1113947" y="13574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E8FB99-D78E-4393-8952-4A8F9F3DE097}"/>
              </a:ext>
            </a:extLst>
          </p:cNvPr>
          <p:cNvSpPr/>
          <p:nvPr/>
        </p:nvSpPr>
        <p:spPr>
          <a:xfrm>
            <a:off x="6447934" y="4359897"/>
            <a:ext cx="1065229" cy="1663831"/>
          </a:xfrm>
          <a:custGeom>
            <a:avLst/>
            <a:gdLst>
              <a:gd name="connsiteX0" fmla="*/ 1065229 w 1065229"/>
              <a:gd name="connsiteY0" fmla="*/ 0 h 1663831"/>
              <a:gd name="connsiteX1" fmla="*/ 834272 w 1065229"/>
              <a:gd name="connsiteY1" fmla="*/ 1159497 h 1663831"/>
              <a:gd name="connsiteX2" fmla="*/ 0 w 1065229"/>
              <a:gd name="connsiteY2" fmla="*/ 1663831 h 166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5229" h="1663831">
                <a:moveTo>
                  <a:pt x="1065229" y="0"/>
                </a:moveTo>
                <a:cubicBezTo>
                  <a:pt x="1038519" y="441096"/>
                  <a:pt x="1011810" y="882192"/>
                  <a:pt x="834272" y="1159497"/>
                </a:cubicBezTo>
                <a:cubicBezTo>
                  <a:pt x="656734" y="1436802"/>
                  <a:pt x="328367" y="1550316"/>
                  <a:pt x="0" y="166383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0CC94-46A2-4111-815F-357BB01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72A62-6EBF-487C-BBCB-5D5CA0BF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61312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6C9F-68D1-4AA1-A184-38747BB0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Async</a:t>
            </a:r>
            <a:r>
              <a:rPr lang="fr-FR" dirty="0"/>
              <a:t> </a:t>
            </a:r>
            <a:r>
              <a:rPr lang="fr-FR" dirty="0" err="1"/>
              <a:t>Await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4F167-27BE-487C-9CE4-D1B7DB3A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44824"/>
            <a:ext cx="6660232" cy="44669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302F48-0C13-45F3-80B0-417DFFFB8FD8}"/>
              </a:ext>
            </a:extLst>
          </p:cNvPr>
          <p:cNvCxnSpPr/>
          <p:nvPr/>
        </p:nvCxnSpPr>
        <p:spPr>
          <a:xfrm flipH="1">
            <a:off x="5364088" y="5301208"/>
            <a:ext cx="288032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09FAA-7DB3-4280-AD93-DEC2C1E8E709}"/>
              </a:ext>
            </a:extLst>
          </p:cNvPr>
          <p:cNvSpPr txBox="1"/>
          <p:nvPr/>
        </p:nvSpPr>
        <p:spPr>
          <a:xfrm>
            <a:off x="8244408" y="508518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70B217-4511-4A92-ADB9-711E7E6B5EA4}"/>
              </a:ext>
            </a:extLst>
          </p:cNvPr>
          <p:cNvCxnSpPr>
            <a:cxnSpLocks/>
          </p:cNvCxnSpPr>
          <p:nvPr/>
        </p:nvCxnSpPr>
        <p:spPr>
          <a:xfrm flipH="1">
            <a:off x="5508104" y="4734436"/>
            <a:ext cx="1872208" cy="40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AC20AC-17AB-43B2-BED7-458ED8E3F9A0}"/>
              </a:ext>
            </a:extLst>
          </p:cNvPr>
          <p:cNvSpPr txBox="1"/>
          <p:nvPr/>
        </p:nvSpPr>
        <p:spPr>
          <a:xfrm>
            <a:off x="7596336" y="44371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Task1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BEA3EA-568C-44F9-A2F3-1DCA437E8903}"/>
              </a:ext>
            </a:extLst>
          </p:cNvPr>
          <p:cNvSpPr txBox="1"/>
          <p:nvPr/>
        </p:nvSpPr>
        <p:spPr>
          <a:xfrm>
            <a:off x="107504" y="6475800"/>
            <a:ext cx="894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Avantage de la clarté de la notation synchrone mais aussi de la performance de l’asynchrone 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4B609-2B98-46A0-9B48-47B5B32E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777EF-C0B9-4697-A95D-29C585C3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4379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D900-26BD-4A22-BF5A-C059BAB3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9ECA1-7D42-4213-99C8-23F649DE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106688" cy="2332856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Java…</a:t>
            </a:r>
          </a:p>
          <a:p>
            <a:r>
              <a:rPr lang="fr-FR" dirty="0"/>
              <a:t>Javascript ES5 : pas de classe, mais on pouvait en simuler quand même avec l’opérateur « new ».</a:t>
            </a:r>
          </a:p>
          <a:p>
            <a:r>
              <a:rPr lang="fr-FR" dirty="0"/>
              <a:t>ES6 : mot clé « class ».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BD9D0-DEC4-434F-AD4B-219148C735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937" y="1196752"/>
            <a:ext cx="4690864" cy="528509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2EA09-942B-4629-A474-B5DBD5E8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7799-7968-4101-B6BC-4635E243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26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D4DE-B524-49DF-AAB6-E6784316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79102-45F0-497A-A9B6-AC7B2464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http://angular.io</a:t>
            </a:r>
            <a:endParaRPr lang="fr-FR" dirty="0"/>
          </a:p>
          <a:p>
            <a:r>
              <a:rPr lang="fr-FR" dirty="0"/>
              <a:t>Chercher par exemple </a:t>
            </a:r>
            <a:r>
              <a:rPr lang="fr-FR" dirty="0" err="1"/>
              <a:t>Browsermodule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2CD7-D00D-436E-94A6-76CDED1C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4442-2CAE-4946-B06E-ACA9A467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81683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75C4-B0BD-49B0-BBFE-13013DCE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Besoin</a:t>
            </a:r>
            <a:r>
              <a:rPr lang="en-NZ" dirty="0"/>
              <a:t> de coder </a:t>
            </a:r>
            <a:r>
              <a:rPr lang="en-NZ" dirty="0" err="1"/>
              <a:t>en</a:t>
            </a:r>
            <a:r>
              <a:rPr lang="en-NZ" dirty="0"/>
              <a:t> module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A378-13DC-41AA-8C78-CA10069F8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635080" cy="2764904"/>
          </a:xfrm>
        </p:spPr>
        <p:txBody>
          <a:bodyPr>
            <a:normAutofit fontScale="55000" lnSpcReduction="20000"/>
          </a:bodyPr>
          <a:lstStyle/>
          <a:p>
            <a:r>
              <a:rPr lang="fr-FR" dirty="0" err="1"/>
              <a:t>Separation</a:t>
            </a:r>
            <a:r>
              <a:rPr lang="fr-FR" dirty="0"/>
              <a:t> of </a:t>
            </a:r>
            <a:r>
              <a:rPr lang="fr-FR" dirty="0" err="1"/>
              <a:t>concern</a:t>
            </a:r>
            <a:r>
              <a:rPr lang="fr-FR" dirty="0"/>
              <a:t>, isoler les parties de code entre elles.</a:t>
            </a:r>
          </a:p>
          <a:p>
            <a:r>
              <a:rPr lang="fr-FR" dirty="0"/>
              <a:t>On découpe une application en plusieurs morceaux indépendant.</a:t>
            </a:r>
          </a:p>
          <a:p>
            <a:r>
              <a:rPr lang="fr-FR" dirty="0"/>
              <a:t>Un module exporte un ou plusieurs objets. Ces objets seront les seuls accessibles depuis l’extérieur.</a:t>
            </a:r>
          </a:p>
          <a:p>
            <a:r>
              <a:rPr lang="fr-FR" dirty="0"/>
              <a:t>Un module peut utiliser d’autres modules en important un ou plusieurs de leurs objets exportés.</a:t>
            </a:r>
          </a:p>
          <a:p>
            <a:r>
              <a:rPr lang="fr-FR" dirty="0"/>
              <a:t>Attention à la synchronisation de chargement des modules. Tous les modules doivent se charger dans n’importe quel ordre. Sur cet aspect :</a:t>
            </a:r>
          </a:p>
          <a:p>
            <a:pPr lvl="2"/>
            <a:r>
              <a:rPr lang="fr-FR" dirty="0"/>
              <a:t>« </a:t>
            </a:r>
            <a:r>
              <a:rPr lang="fr-FR" dirty="0" err="1"/>
              <a:t>require</a:t>
            </a:r>
            <a:r>
              <a:rPr lang="fr-FR" dirty="0"/>
              <a:t> » est synchrone (module chargé au premier </a:t>
            </a:r>
            <a:r>
              <a:rPr lang="fr-FR" dirty="0" err="1"/>
              <a:t>require</a:t>
            </a:r>
            <a:r>
              <a:rPr lang="fr-FR" dirty="0"/>
              <a:t>) </a:t>
            </a:r>
          </a:p>
          <a:p>
            <a:pPr lvl="2"/>
            <a:r>
              <a:rPr lang="fr-FR" dirty="0"/>
              <a:t>mais « import » est chargé avant même que l’appli démarre...</a:t>
            </a:r>
          </a:p>
          <a:p>
            <a:endParaRPr lang="fr-FR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D89690A-15BB-4D7F-86C2-4F486704770B}"/>
              </a:ext>
            </a:extLst>
          </p:cNvPr>
          <p:cNvSpPr/>
          <p:nvPr/>
        </p:nvSpPr>
        <p:spPr>
          <a:xfrm>
            <a:off x="457200" y="4941168"/>
            <a:ext cx="3322712" cy="122413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A2F6E0-791B-4812-A3A6-E2DEF06A79FA}"/>
              </a:ext>
            </a:extLst>
          </p:cNvPr>
          <p:cNvSpPr/>
          <p:nvPr/>
        </p:nvSpPr>
        <p:spPr>
          <a:xfrm>
            <a:off x="4211960" y="5373216"/>
            <a:ext cx="115213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D0A60-1BBA-45F9-9D78-B5BDD04A0ED8}"/>
              </a:ext>
            </a:extLst>
          </p:cNvPr>
          <p:cNvSpPr/>
          <p:nvPr/>
        </p:nvSpPr>
        <p:spPr>
          <a:xfrm>
            <a:off x="6150079" y="4723173"/>
            <a:ext cx="720080" cy="532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AA659-1153-463F-9842-EB5A0C17166A}"/>
              </a:ext>
            </a:extLst>
          </p:cNvPr>
          <p:cNvSpPr/>
          <p:nvPr/>
        </p:nvSpPr>
        <p:spPr>
          <a:xfrm>
            <a:off x="8244408" y="5562599"/>
            <a:ext cx="720080" cy="5326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F9598-F6E7-4619-A6B3-5D708325A09B}"/>
              </a:ext>
            </a:extLst>
          </p:cNvPr>
          <p:cNvSpPr/>
          <p:nvPr/>
        </p:nvSpPr>
        <p:spPr>
          <a:xfrm>
            <a:off x="7206206" y="3890377"/>
            <a:ext cx="720080" cy="5326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972EBF-2BD8-4E10-8E90-16FFB4B1EC49}"/>
              </a:ext>
            </a:extLst>
          </p:cNvPr>
          <p:cNvSpPr/>
          <p:nvPr/>
        </p:nvSpPr>
        <p:spPr>
          <a:xfrm>
            <a:off x="6156176" y="5553236"/>
            <a:ext cx="720080" cy="532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55597-4C2E-4C24-9DFD-FB3C69551803}"/>
              </a:ext>
            </a:extLst>
          </p:cNvPr>
          <p:cNvSpPr/>
          <p:nvPr/>
        </p:nvSpPr>
        <p:spPr>
          <a:xfrm>
            <a:off x="7206206" y="5562599"/>
            <a:ext cx="720080" cy="532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41162-5622-461F-AF15-787F5230394A}"/>
              </a:ext>
            </a:extLst>
          </p:cNvPr>
          <p:cNvSpPr/>
          <p:nvPr/>
        </p:nvSpPr>
        <p:spPr>
          <a:xfrm>
            <a:off x="7206208" y="4725144"/>
            <a:ext cx="720080" cy="532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66DA23-B9BA-49D7-B3C7-5885E118F8B7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flipH="1">
            <a:off x="7566246" y="5257799"/>
            <a:ext cx="2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223876-F131-41B8-AC1B-3F653B25E4CB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7566246" y="4423032"/>
            <a:ext cx="2" cy="302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CC1BB5-9315-48AF-AA7A-4B6CF597FD7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6510119" y="5255828"/>
            <a:ext cx="6097" cy="2974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DD19D-3912-42CD-B253-94AF3FC5DF72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6870159" y="4989501"/>
            <a:ext cx="336049" cy="1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F232A9-210B-4666-AC3F-F014A7D4936B}"/>
              </a:ext>
            </a:extLst>
          </p:cNvPr>
          <p:cNvCxnSpPr>
            <a:stCxn id="10" idx="3"/>
            <a:endCxn id="7" idx="1"/>
          </p:cNvCxnSpPr>
          <p:nvPr/>
        </p:nvCxnSpPr>
        <p:spPr>
          <a:xfrm>
            <a:off x="7926286" y="5828927"/>
            <a:ext cx="3181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C093C3A-C020-43DB-B141-F5DF5F7A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3028A66-01E9-4060-9710-F0058076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2275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69A3-86BB-4674-B50B-1FA603DC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Module </a:t>
            </a:r>
            <a:r>
              <a:rPr lang="en-NZ" dirty="0" err="1"/>
              <a:t>Javascript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5FF63-FB56-4ABA-8730-886F84C8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626968" cy="1756791"/>
          </a:xfrm>
        </p:spPr>
        <p:txBody>
          <a:bodyPr>
            <a:normAutofit fontScale="55000" lnSpcReduction="20000"/>
          </a:bodyPr>
          <a:lstStyle/>
          <a:p>
            <a:r>
              <a:rPr lang="en-NZ" dirty="0"/>
              <a:t>ES5 : IIFE, AMD, UMD, etc.</a:t>
            </a:r>
          </a:p>
          <a:p>
            <a:r>
              <a:rPr lang="en-NZ" dirty="0"/>
              <a:t>ES6 : import / export</a:t>
            </a:r>
          </a:p>
          <a:p>
            <a:r>
              <a:rPr lang="en-NZ" dirty="0" err="1"/>
              <a:t>CommonJS</a:t>
            </a:r>
            <a:r>
              <a:rPr lang="en-NZ" dirty="0"/>
              <a:t> (NodeJS) require et </a:t>
            </a:r>
            <a:r>
              <a:rPr lang="en-NZ" dirty="0" err="1"/>
              <a:t>module.exports</a:t>
            </a:r>
            <a:endParaRPr lang="en-NZ" dirty="0"/>
          </a:p>
          <a:p>
            <a:r>
              <a:rPr lang="en-NZ" dirty="0"/>
              <a:t>Typescript utilise la notation ES6.</a:t>
            </a:r>
          </a:p>
          <a:p>
            <a:r>
              <a:rPr lang="en-NZ" dirty="0"/>
              <a:t>Webpack utilise les 2 notations (</a:t>
            </a:r>
            <a:r>
              <a:rPr lang="en-NZ" dirty="0" err="1"/>
              <a:t>depuis</a:t>
            </a:r>
            <a:r>
              <a:rPr lang="en-NZ" dirty="0"/>
              <a:t> webpack2)</a:t>
            </a:r>
            <a:endParaRPr lang="fr-FR" dirty="0"/>
          </a:p>
          <a:p>
            <a:r>
              <a:rPr lang="en-NZ" dirty="0" err="1"/>
              <a:t>Voir</a:t>
            </a:r>
            <a:r>
              <a:rPr lang="en-NZ" dirty="0"/>
              <a:t> </a:t>
            </a:r>
            <a:r>
              <a:rPr lang="en-NZ" dirty="0" err="1"/>
              <a:t>tous</a:t>
            </a:r>
            <a:r>
              <a:rPr lang="en-NZ" dirty="0"/>
              <a:t> les </a:t>
            </a:r>
            <a:r>
              <a:rPr lang="en-NZ" dirty="0" err="1"/>
              <a:t>exemples</a:t>
            </a:r>
            <a:r>
              <a:rPr lang="en-NZ" dirty="0"/>
              <a:t> typescript et webpack.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4C50A-9506-4196-96BE-3F5695AE8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0" y="4077072"/>
            <a:ext cx="5495925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161AA-AEC3-4EF5-8E27-28546CFF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717032"/>
            <a:ext cx="5724525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62ACAD-8C24-4C29-B83E-955B519C8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80049"/>
            <a:ext cx="7210425" cy="52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087A4-C4FE-4037-BBE1-7443DEE87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5702026"/>
            <a:ext cx="6134100" cy="66675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0DB051-F762-4C6D-B839-74DE533C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50B6A-16B5-47F8-97C3-10A52205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36262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C0DB-DAED-44B1-9F0D-DCCF59F5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Programmation Fonctionnelle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70054-0474-4C6A-8E51-B553798E0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Redevient à la mode mais pas sans raison</a:t>
            </a:r>
          </a:p>
          <a:p>
            <a:pPr lvl="1"/>
            <a:r>
              <a:rPr lang="fr-FR" dirty="0"/>
              <a:t>Moins de code</a:t>
            </a:r>
          </a:p>
          <a:p>
            <a:pPr lvl="1"/>
            <a:r>
              <a:rPr lang="fr-FR" dirty="0"/>
              <a:t>Plus sûr</a:t>
            </a:r>
          </a:p>
          <a:p>
            <a:pPr lvl="1"/>
            <a:r>
              <a:rPr lang="fr-FR" dirty="0"/>
              <a:t>Plus facile à tester</a:t>
            </a:r>
          </a:p>
          <a:p>
            <a:r>
              <a:rPr lang="fr-FR" dirty="0"/>
              <a:t>Utiliser le plus souvent possible des</a:t>
            </a:r>
          </a:p>
          <a:p>
            <a:pPr lvl="1"/>
            <a:r>
              <a:rPr lang="fr-FR" dirty="0"/>
              <a:t> </a:t>
            </a:r>
            <a:r>
              <a:rPr lang="fr-FR" b="1" dirty="0"/>
              <a:t>fonctions pures </a:t>
            </a:r>
          </a:p>
          <a:p>
            <a:pPr lvl="1"/>
            <a:r>
              <a:rPr lang="fr-FR" dirty="0"/>
              <a:t>et des </a:t>
            </a:r>
            <a:r>
              <a:rPr lang="fr-FR" b="1" dirty="0"/>
              <a:t>fonctions d’ordre supérieures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6F95D-5050-4125-805C-7AD80C83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7213C-922E-4B15-8B99-94FF48A6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123812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D776-A4A3-4BF9-ABCA-DD242BF9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pures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2DFB-1346-4A2D-B2C3-E9B57A33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err="1"/>
              <a:t>Référentiellement</a:t>
            </a:r>
            <a:r>
              <a:rPr lang="fr-FR" b="1" dirty="0"/>
              <a:t> transparente </a:t>
            </a:r>
            <a:r>
              <a:rPr lang="fr-FR" dirty="0"/>
              <a:t>: Renvoie une sortie identique si les arguments sont identiques</a:t>
            </a:r>
          </a:p>
          <a:p>
            <a:pPr lvl="1"/>
            <a:r>
              <a:rPr lang="fr-FR" dirty="0"/>
              <a:t>On peut sans inquiétude remplacer dans le programme l’exécution de la fonction par son résultat. (contraire = </a:t>
            </a:r>
            <a:r>
              <a:rPr lang="fr-FR" i="1" dirty="0" err="1"/>
              <a:t>réferentiellement</a:t>
            </a:r>
            <a:r>
              <a:rPr lang="fr-FR" i="1" dirty="0"/>
              <a:t> opaque</a:t>
            </a:r>
            <a:r>
              <a:rPr lang="fr-FR" dirty="0"/>
              <a:t>)</a:t>
            </a:r>
          </a:p>
          <a:p>
            <a:r>
              <a:rPr lang="fr-FR" b="1" dirty="0"/>
              <a:t>Pas d’effet de bord</a:t>
            </a:r>
            <a:r>
              <a:rPr lang="fr-FR" dirty="0"/>
              <a:t> (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Ne modifie pas ses arguments d’entrée.</a:t>
            </a:r>
          </a:p>
          <a:p>
            <a:pPr lvl="1"/>
            <a:r>
              <a:rPr lang="fr-FR" dirty="0"/>
              <a:t>Pas d’input/output de fichier, </a:t>
            </a:r>
            <a:r>
              <a:rPr lang="fr-FR" dirty="0" err="1"/>
              <a:t>stream</a:t>
            </a:r>
            <a:r>
              <a:rPr lang="fr-FR" dirty="0"/>
              <a:t>, etc.</a:t>
            </a:r>
          </a:p>
          <a:p>
            <a:pPr lvl="1"/>
            <a:r>
              <a:rPr lang="fr-FR" dirty="0"/>
              <a:t>Pas de </a:t>
            </a:r>
            <a:r>
              <a:rPr lang="fr-FR" dirty="0" err="1"/>
              <a:t>closure</a:t>
            </a:r>
            <a:r>
              <a:rPr lang="fr-FR" dirty="0"/>
              <a:t> (dans le cas ou la valeur de la </a:t>
            </a:r>
            <a:r>
              <a:rPr lang="fr-FR" dirty="0" err="1"/>
              <a:t>closure</a:t>
            </a:r>
            <a:r>
              <a:rPr lang="fr-FR" dirty="0"/>
              <a:t> changerait)</a:t>
            </a:r>
          </a:p>
          <a:p>
            <a:r>
              <a:rPr lang="fr-FR" dirty="0"/>
              <a:t>Exemple 00-02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A5B52-5E93-4F77-80BB-25312195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96644-9A03-44D3-AD88-F373F7A0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39658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82CF-4A2D-4DE4-B3CC-0BF401A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AE1C-DE11-44D3-AEC6-B045C26CB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2132856"/>
            <a:ext cx="3414582" cy="40228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BC6E2C-F30F-4FD4-B0EF-0AE0C7F48554}"/>
              </a:ext>
            </a:extLst>
          </p:cNvPr>
          <p:cNvCxnSpPr/>
          <p:nvPr/>
        </p:nvCxnSpPr>
        <p:spPr>
          <a:xfrm flipH="1">
            <a:off x="3275856" y="1556792"/>
            <a:ext cx="35283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B94A75-ED17-40F1-9FAC-A322132CDFE2}"/>
              </a:ext>
            </a:extLst>
          </p:cNvPr>
          <p:cNvCxnSpPr/>
          <p:nvPr/>
        </p:nvCxnSpPr>
        <p:spPr>
          <a:xfrm flipH="1">
            <a:off x="3923928" y="249289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C8888-AB5C-4B90-857C-A61835328A6B}"/>
              </a:ext>
            </a:extLst>
          </p:cNvPr>
          <p:cNvCxnSpPr/>
          <p:nvPr/>
        </p:nvCxnSpPr>
        <p:spPr>
          <a:xfrm flipH="1" flipV="1">
            <a:off x="3347864" y="3068960"/>
            <a:ext cx="273630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9C542A-0D1A-41DF-8DE3-D79998982B06}"/>
              </a:ext>
            </a:extLst>
          </p:cNvPr>
          <p:cNvSpPr txBox="1"/>
          <p:nvPr/>
        </p:nvSpPr>
        <p:spPr>
          <a:xfrm>
            <a:off x="6948264" y="1273173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2646F-75CB-4FE0-B26A-44C7C1B73CD8}"/>
              </a:ext>
            </a:extLst>
          </p:cNvPr>
          <p:cNvSpPr txBox="1"/>
          <p:nvPr/>
        </p:nvSpPr>
        <p:spPr>
          <a:xfrm>
            <a:off x="6327388" y="3626285"/>
            <a:ext cx="2557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Pure (si on considère que</a:t>
            </a:r>
          </a:p>
          <a:p>
            <a:r>
              <a:rPr lang="fr-FR" dirty="0"/>
              <a:t>console.log inoffensif)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1F2B4D-8431-4327-8E3F-F226859260F1}"/>
              </a:ext>
            </a:extLst>
          </p:cNvPr>
          <p:cNvSpPr txBox="1"/>
          <p:nvPr/>
        </p:nvSpPr>
        <p:spPr>
          <a:xfrm>
            <a:off x="6876256" y="2308230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600668-B931-410A-868A-7ADC129390AB}"/>
              </a:ext>
            </a:extLst>
          </p:cNvPr>
          <p:cNvCxnSpPr/>
          <p:nvPr/>
        </p:nvCxnSpPr>
        <p:spPr>
          <a:xfrm flipH="1" flipV="1">
            <a:off x="3253596" y="5589240"/>
            <a:ext cx="2736304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19B846-EED7-4876-9EAB-E3C0BD90A9CB}"/>
              </a:ext>
            </a:extLst>
          </p:cNvPr>
          <p:cNvSpPr txBox="1"/>
          <p:nvPr/>
        </p:nvSpPr>
        <p:spPr>
          <a:xfrm>
            <a:off x="6062895" y="6124654"/>
            <a:ext cx="85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4DBA9-A01F-4E7F-8346-A675AD36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4AC36-D855-4595-99C8-0A1CACD3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39127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26BE-0DDD-421D-ADEF-E0546A0D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d’ordre supérieure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06FED-C90A-4AFC-92C8-AD3143286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prenant en entrée au moins une fonction</a:t>
            </a:r>
          </a:p>
          <a:p>
            <a:r>
              <a:rPr lang="fr-FR" dirty="0"/>
              <a:t>Fonction renvoyant en sortie une fonction</a:t>
            </a:r>
          </a:p>
          <a:p>
            <a:endParaRPr lang="fr-FR" dirty="0"/>
          </a:p>
          <a:p>
            <a:r>
              <a:rPr lang="fr-FR" dirty="0"/>
              <a:t>On les appelle aussi des </a:t>
            </a:r>
            <a:r>
              <a:rPr lang="fr-FR" b="1" dirty="0"/>
              <a:t>opérateurs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73BA-0C4C-4B3A-8D0B-8DA625C9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6F18B-587A-43D9-AF7F-3195C7A6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93827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351E-2B80-48E7-A972-9E6D3531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E40E2-F142-49A5-AC9B-AAEC01948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52936"/>
          </a:xfrm>
        </p:spPr>
        <p:txBody>
          <a:bodyPr/>
          <a:lstStyle/>
          <a:p>
            <a:r>
              <a:rPr lang="fr-FR" dirty="0" err="1"/>
              <a:t>Array.prototype.map</a:t>
            </a:r>
            <a:endParaRPr lang="fr-FR" dirty="0"/>
          </a:p>
          <a:p>
            <a:r>
              <a:rPr lang="fr-FR" dirty="0" err="1"/>
              <a:t>Observable.prototype.map</a:t>
            </a:r>
            <a:endParaRPr lang="fr-FR" dirty="0"/>
          </a:p>
          <a:p>
            <a:r>
              <a:rPr lang="fr-FR" dirty="0" err="1"/>
              <a:t>Promise.prototype.then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Currification</a:t>
            </a:r>
            <a:r>
              <a:rPr lang="fr-FR" dirty="0"/>
              <a:t>: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BD365-65B7-4658-AFE6-06240E13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835700"/>
            <a:ext cx="7559824" cy="13959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3759-8AF3-4D8F-82EB-C367E97B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1DFF6-6D0F-4FFB-B72E-C1E76546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85761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8BE0-0BFB-4A9C-81F0-3366649E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D2BC-80AD-455E-AE38-BFEE7C1A5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139136" cy="319695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On considère encore que les navigateurs ne comprennent que le ES5 même si cela devient de moins en moins vrai en 2018.</a:t>
            </a:r>
          </a:p>
          <a:p>
            <a:r>
              <a:rPr lang="fr-FR" dirty="0"/>
              <a:t>Aujourd’hui (merci Babel, </a:t>
            </a:r>
            <a:r>
              <a:rPr lang="fr-FR" dirty="0" err="1"/>
              <a:t>webpack</a:t>
            </a:r>
            <a:r>
              <a:rPr lang="fr-FR" dirty="0"/>
              <a:t>, etc.) On peut coder en ES&lt;dernier-cri&gt; et le transformer (compiler, transpiler) en javascript ES5.</a:t>
            </a:r>
          </a:p>
          <a:p>
            <a:pPr lvl="1"/>
            <a:r>
              <a:rPr lang="fr-FR" dirty="0"/>
              <a:t>ALORS ON NE SE GENE PLUS !</a:t>
            </a:r>
          </a:p>
          <a:p>
            <a:pPr lvl="1"/>
            <a:r>
              <a:rPr lang="fr-FR" dirty="0"/>
              <a:t>Oui, il faut faire le projet sous </a:t>
            </a:r>
            <a:r>
              <a:rPr lang="fr-FR" dirty="0" err="1"/>
              <a:t>npm</a:t>
            </a:r>
            <a:r>
              <a:rPr lang="fr-FR" dirty="0"/>
              <a:t> (</a:t>
            </a:r>
            <a:r>
              <a:rPr lang="fr-FR" dirty="0" err="1"/>
              <a:t>node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25CDF-2DCF-4BDD-AA98-37C306ADE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4979716"/>
            <a:ext cx="1293445" cy="1321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5D48F-5A9D-48F5-A23C-FADD5BE891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97153"/>
            <a:ext cx="1672811" cy="16080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095823-3FC5-43A5-B811-D40B4D22D342}"/>
              </a:ext>
            </a:extLst>
          </p:cNvPr>
          <p:cNvCxnSpPr/>
          <p:nvPr/>
        </p:nvCxnSpPr>
        <p:spPr>
          <a:xfrm>
            <a:off x="2555776" y="5733256"/>
            <a:ext cx="4032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1101E1-7F63-4C6F-A1FE-FDE17FDA7088}"/>
              </a:ext>
            </a:extLst>
          </p:cNvPr>
          <p:cNvSpPr txBox="1"/>
          <p:nvPr/>
        </p:nvSpPr>
        <p:spPr>
          <a:xfrm>
            <a:off x="4216774" y="519958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Babel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5886F-E67E-4812-992B-59B64A40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843A7-300C-4370-8E3A-CC66508C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477718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4A07-B000-46CE-8F98-C1163BDB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Spécificité </a:t>
            </a:r>
            <a:r>
              <a:rPr lang="fr-FR" dirty="0" err="1"/>
              <a:t>Angular</a:t>
            </a:r>
            <a:r>
              <a:rPr lang="fr-FR" dirty="0"/>
              <a:t> : </a:t>
            </a:r>
            <a:r>
              <a:rPr lang="fr-FR" dirty="0" err="1"/>
              <a:t>Typescript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06A99-061F-41A3-8DD3-F5B794376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3629025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9F76F-240D-4A77-999C-21C3719DF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2924944"/>
            <a:ext cx="1293445" cy="13213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DA3993-7622-4FE8-A013-D4567F502E42}"/>
              </a:ext>
            </a:extLst>
          </p:cNvPr>
          <p:cNvCxnSpPr>
            <a:cxnSpLocks/>
          </p:cNvCxnSpPr>
          <p:nvPr/>
        </p:nvCxnSpPr>
        <p:spPr>
          <a:xfrm>
            <a:off x="4355976" y="3645024"/>
            <a:ext cx="259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5FAC5A-D65F-4674-B848-6C287BFFEBD2}"/>
              </a:ext>
            </a:extLst>
          </p:cNvPr>
          <p:cNvSpPr txBox="1"/>
          <p:nvPr/>
        </p:nvSpPr>
        <p:spPr>
          <a:xfrm>
            <a:off x="4067944" y="3210146"/>
            <a:ext cx="334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awesome</a:t>
            </a:r>
            <a:r>
              <a:rPr lang="fr-FR" dirty="0"/>
              <a:t>-</a:t>
            </a:r>
            <a:r>
              <a:rPr lang="fr-FR" dirty="0" err="1"/>
              <a:t>typescript</a:t>
            </a:r>
            <a:r>
              <a:rPr lang="fr-FR" dirty="0"/>
              <a:t>-loader »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13020-B1C2-4B13-BCC7-F7DA5ADB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39C161-93D7-4814-9DE4-E041395F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45401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E5EE-8E05-4529-872F-20CD6DFC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BA67-3DB8-4082-9956-0B16DD394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Heureusement </a:t>
            </a:r>
            <a:r>
              <a:rPr lang="fr-FR" dirty="0" err="1"/>
              <a:t>typescript</a:t>
            </a:r>
            <a:r>
              <a:rPr lang="fr-FR" dirty="0"/>
              <a:t> est précurseur des dernières fonctionnalités JS</a:t>
            </a:r>
          </a:p>
          <a:p>
            <a:r>
              <a:rPr lang="fr-FR" dirty="0"/>
              <a:t>TC39 : </a:t>
            </a:r>
            <a:r>
              <a:rPr lang="fr-FR" dirty="0">
                <a:hlinkClick r:id="rId3"/>
              </a:rPr>
              <a:t>https://github.com/tc39</a:t>
            </a:r>
            <a:endParaRPr lang="fr-FR" dirty="0"/>
          </a:p>
          <a:p>
            <a:r>
              <a:rPr lang="fr-FR" dirty="0"/>
              <a:t>Donc, on trouve en général dans </a:t>
            </a:r>
            <a:r>
              <a:rPr lang="fr-FR" dirty="0" err="1"/>
              <a:t>typescript</a:t>
            </a:r>
            <a:r>
              <a:rPr lang="fr-FR" dirty="0"/>
              <a:t> les choses intéressantes de </a:t>
            </a:r>
            <a:r>
              <a:rPr lang="fr-FR" dirty="0" err="1"/>
              <a:t>ES.next</a:t>
            </a:r>
            <a:endParaRPr lang="fr-FR" dirty="0"/>
          </a:p>
          <a:p>
            <a:r>
              <a:rPr lang="fr-FR" dirty="0" err="1"/>
              <a:t>Typescript</a:t>
            </a:r>
            <a:r>
              <a:rPr lang="fr-FR" dirty="0"/>
              <a:t> est poussé par Microsoft, qui met à jour « Visual Studio Code » pour profiter à plein de </a:t>
            </a:r>
            <a:r>
              <a:rPr lang="fr-FR" dirty="0" err="1"/>
              <a:t>typescript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282AD-8D88-4679-AEFB-DD5DD8ED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9266F-6AA8-492B-8F5A-91BFDA14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168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8D99-2D64-4E20-B951-3806F7A0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2B93-550F-4DF0-8F39-A04FDEEE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Changer le port 4200 en 4202</a:t>
            </a:r>
          </a:p>
          <a:p>
            <a:r>
              <a:rPr lang="fr-FR" dirty="0"/>
              <a:t>Faire que le site soit consultable depuis une autre IP que localhost ou 127.0.0.1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4AA13-043F-467E-B3E9-F2515CED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5DDCC-9311-4A77-9E4D-37488117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31401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90A7-950A-41D4-A8D6-62C19007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Tooling JS pour 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6F3F7-57CD-4423-9CCE-4844FA49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 err="1"/>
              <a:t>Contrairement</a:t>
            </a:r>
            <a:r>
              <a:rPr lang="en-NZ" dirty="0"/>
              <a:t> </a:t>
            </a:r>
            <a:r>
              <a:rPr lang="fr-FR" dirty="0"/>
              <a:t>à AngularJS, </a:t>
            </a:r>
            <a:r>
              <a:rPr lang="fr-FR" dirty="0" err="1"/>
              <a:t>Angular</a:t>
            </a:r>
            <a:r>
              <a:rPr lang="fr-FR" dirty="0"/>
              <a:t> s’appuie sur d’autres projet du monde Javascript</a:t>
            </a:r>
          </a:p>
          <a:p>
            <a:r>
              <a:rPr lang="en-NZ" b="1" dirty="0"/>
              <a:t>Core-JS : </a:t>
            </a:r>
            <a:r>
              <a:rPr lang="en-NZ" dirty="0" err="1"/>
              <a:t>polyfill</a:t>
            </a:r>
            <a:r>
              <a:rPr lang="en-NZ" dirty="0"/>
              <a:t> pour </a:t>
            </a:r>
            <a:r>
              <a:rPr lang="en-NZ" dirty="0" err="1"/>
              <a:t>Javascript</a:t>
            </a:r>
            <a:r>
              <a:rPr lang="en-NZ" dirty="0"/>
              <a:t> (</a:t>
            </a:r>
            <a:r>
              <a:rPr lang="en-NZ" dirty="0" err="1"/>
              <a:t>augmente</a:t>
            </a:r>
            <a:r>
              <a:rPr lang="en-NZ" dirty="0"/>
              <a:t> les chances que le </a:t>
            </a:r>
            <a:r>
              <a:rPr lang="en-NZ" dirty="0" err="1"/>
              <a:t>navigateur</a:t>
            </a:r>
            <a:r>
              <a:rPr lang="en-NZ" dirty="0"/>
              <a:t> du client ait </a:t>
            </a:r>
            <a:r>
              <a:rPr lang="en-NZ" dirty="0" err="1"/>
              <a:t>bien</a:t>
            </a:r>
            <a:r>
              <a:rPr lang="en-NZ" dirty="0"/>
              <a:t> le minimum de </a:t>
            </a:r>
            <a:r>
              <a:rPr lang="en-NZ" dirty="0" err="1"/>
              <a:t>prérequis</a:t>
            </a:r>
            <a:r>
              <a:rPr lang="en-NZ" dirty="0"/>
              <a:t> pour Angular)</a:t>
            </a:r>
            <a:endParaRPr lang="fr-FR" dirty="0"/>
          </a:p>
          <a:p>
            <a:r>
              <a:rPr lang="fr-FR" b="1" dirty="0" err="1"/>
              <a:t>ZoneJS</a:t>
            </a:r>
            <a:r>
              <a:rPr lang="fr-FR" b="1" dirty="0"/>
              <a:t> : </a:t>
            </a:r>
            <a:r>
              <a:rPr lang="fr-FR" dirty="0"/>
              <a:t>donne accès à un contexte d’exécution asynchrone.</a:t>
            </a:r>
          </a:p>
          <a:p>
            <a:r>
              <a:rPr lang="fr-FR" b="1" dirty="0" err="1"/>
              <a:t>RxJS</a:t>
            </a:r>
            <a:r>
              <a:rPr lang="fr-FR" b="1" dirty="0"/>
              <a:t> : </a:t>
            </a:r>
            <a:r>
              <a:rPr lang="fr-FR" dirty="0"/>
              <a:t>donne accès à des outils pour observer des objets</a:t>
            </a:r>
          </a:p>
          <a:p>
            <a:r>
              <a:rPr lang="fr-FR" b="1" dirty="0" err="1"/>
              <a:t>TypeScript</a:t>
            </a:r>
            <a:r>
              <a:rPr lang="fr-FR" b="1" dirty="0"/>
              <a:t> : </a:t>
            </a:r>
            <a:r>
              <a:rPr lang="fr-FR" dirty="0"/>
              <a:t>surcouche syntaxique sur JS pour permettre de contrôler le typage et quelques autres aspects pratiques (décorateurs,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0B342-24CA-4BB2-93DD-59D20544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3D4F6-1922-4008-B1CC-88229ACB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1000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6DAE-2CCD-4CA8-BCC0-E2FEA2FA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Core</a:t>
            </a:r>
            <a:r>
              <a:rPr lang="fr-FR" dirty="0"/>
              <a:t>-JS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1663-AB2E-4DD9-B2C0-ADEE6550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540767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https://github.com/zloirock/core-js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9178E7-C358-4F76-A626-45E64540E5DF}"/>
              </a:ext>
            </a:extLst>
          </p:cNvPr>
          <p:cNvSpPr txBox="1">
            <a:spLocks/>
          </p:cNvSpPr>
          <p:nvPr/>
        </p:nvSpPr>
        <p:spPr>
          <a:xfrm>
            <a:off x="457200" y="4221089"/>
            <a:ext cx="77152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Vérifier </a:t>
            </a:r>
            <a:r>
              <a:rPr lang="fr-FR" dirty="0" err="1"/>
              <a:t>l’example</a:t>
            </a:r>
            <a:r>
              <a:rPr lang="fr-FR" dirty="0"/>
              <a:t> </a:t>
            </a:r>
            <a:r>
              <a:rPr lang="fr-FR" dirty="0" err="1"/>
              <a:t>prerequistes</a:t>
            </a:r>
            <a:r>
              <a:rPr lang="fr-FR" dirty="0"/>
              <a:t> 01 in IE11 sans la </a:t>
            </a:r>
            <a:r>
              <a:rPr lang="fr-FR" dirty="0" err="1"/>
              <a:t>core-js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… IE11 ne connait pas les promises ni certaines méthodes de </a:t>
            </a:r>
            <a:r>
              <a:rPr lang="fr-FR" dirty="0" err="1"/>
              <a:t>Array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D37C4-3E35-400E-A2A3-4214E390AE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36" y="2497758"/>
            <a:ext cx="7884368" cy="3524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D82D-65D8-417D-9426-E52C40EF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812FE-79A2-466B-99E6-8CD35B1A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75437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6DAE-2CCD-4CA8-BCC0-E2FEA2FA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Zone.js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1663-AB2E-4DD9-B2C0-ADEE6550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203032" cy="1540767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Expose la variable globale « Zone », qui permet de traiter des zones.</a:t>
            </a:r>
          </a:p>
          <a:p>
            <a:r>
              <a:rPr lang="fr-FR" dirty="0"/>
              <a:t>Au départ une zone est créée. On peut y accéder par « </a:t>
            </a:r>
            <a:r>
              <a:rPr lang="fr-FR" dirty="0" err="1"/>
              <a:t>Zone.current</a:t>
            </a:r>
            <a:r>
              <a:rPr lang="fr-FR" dirty="0"/>
              <a:t> ».</a:t>
            </a:r>
          </a:p>
          <a:p>
            <a:r>
              <a:rPr lang="fr-FR" dirty="0"/>
              <a:t>On crée une zone avec « </a:t>
            </a:r>
            <a:r>
              <a:rPr lang="fr-FR" dirty="0" err="1"/>
              <a:t>z.fork</a:t>
            </a:r>
            <a:r>
              <a:rPr lang="fr-FR" dirty="0"/>
              <a:t>(</a:t>
            </a:r>
            <a:r>
              <a:rPr lang="fr-FR" dirty="0" err="1"/>
              <a:t>spec</a:t>
            </a:r>
            <a:r>
              <a:rPr lang="fr-FR" dirty="0"/>
              <a:t>) », z étant une zone, </a:t>
            </a:r>
            <a:r>
              <a:rPr lang="fr-FR" dirty="0" err="1"/>
              <a:t>spec</a:t>
            </a:r>
            <a:r>
              <a:rPr lang="fr-FR" dirty="0"/>
              <a:t> étant la spécification de la nouvelle zone créée.</a:t>
            </a:r>
          </a:p>
          <a:p>
            <a:r>
              <a:rPr lang="fr-FR" dirty="0"/>
              <a:t>On peut lancer du code dans une zone avec « </a:t>
            </a:r>
            <a:r>
              <a:rPr lang="fr-FR" dirty="0" err="1"/>
              <a:t>z.run</a:t>
            </a:r>
            <a:r>
              <a:rPr lang="fr-FR" dirty="0"/>
              <a:t>(callback) »</a:t>
            </a:r>
          </a:p>
          <a:p>
            <a:r>
              <a:rPr lang="fr-FR" dirty="0"/>
              <a:t>On peut retrouver le parent d’une zone avec l’attribut « parent ».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38D97-360E-4A54-BC73-ED60DDC909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356992"/>
            <a:ext cx="7236296" cy="3367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9178E7-C358-4F76-A626-45E64540E5DF}"/>
              </a:ext>
            </a:extLst>
          </p:cNvPr>
          <p:cNvSpPr txBox="1">
            <a:spLocks/>
          </p:cNvSpPr>
          <p:nvPr/>
        </p:nvSpPr>
        <p:spPr>
          <a:xfrm>
            <a:off x="457200" y="4221088"/>
            <a:ext cx="6203032" cy="15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peut trigger des </a:t>
            </a:r>
            <a:r>
              <a:rPr lang="fr-FR" dirty="0" err="1"/>
              <a:t>tasks</a:t>
            </a:r>
            <a:r>
              <a:rPr lang="fr-FR" dirty="0"/>
              <a:t> (</a:t>
            </a:r>
            <a:r>
              <a:rPr lang="fr-FR" dirty="0" err="1"/>
              <a:t>macrotask</a:t>
            </a:r>
            <a:r>
              <a:rPr lang="fr-FR" dirty="0"/>
              <a:t>, </a:t>
            </a:r>
            <a:r>
              <a:rPr lang="fr-FR" dirty="0" err="1"/>
              <a:t>microtask</a:t>
            </a:r>
            <a:r>
              <a:rPr lang="fr-FR" dirty="0"/>
              <a:t>, </a:t>
            </a:r>
            <a:r>
              <a:rPr lang="fr-FR" dirty="0" err="1"/>
              <a:t>eventtask</a:t>
            </a:r>
            <a:r>
              <a:rPr lang="fr-FR" dirty="0"/>
              <a:t>) avec </a:t>
            </a:r>
            <a:r>
              <a:rPr lang="fr-FR" b="1" dirty="0" err="1"/>
              <a:t>onInvokeTask</a:t>
            </a:r>
            <a:endParaRPr lang="fr-FR" b="1" dirty="0"/>
          </a:p>
          <a:p>
            <a:r>
              <a:rPr lang="fr-FR" dirty="0"/>
              <a:t>On peut trigger quand on rentre dans une Zone avec </a:t>
            </a:r>
            <a:r>
              <a:rPr lang="fr-FR" b="1" dirty="0" err="1"/>
              <a:t>onInvoke</a:t>
            </a:r>
            <a:endParaRPr lang="fr-FR" b="1" dirty="0"/>
          </a:p>
          <a:p>
            <a:r>
              <a:rPr lang="fr-FR" dirty="0"/>
              <a:t>On peut trigger quand le changement d´état d’une queue de </a:t>
            </a:r>
            <a:r>
              <a:rPr lang="fr-FR" dirty="0" err="1"/>
              <a:t>tasks</a:t>
            </a:r>
            <a:r>
              <a:rPr lang="fr-FR" dirty="0"/>
              <a:t> (vide/non vide) avec </a:t>
            </a:r>
            <a:r>
              <a:rPr lang="fr-FR" b="1" dirty="0" err="1"/>
              <a:t>onHasTask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9F5DA-D9E7-4688-9AD1-AC59AF88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04BE0-195A-4487-B698-3B7BF11A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94802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4D23-99A1-4CB5-9F08-0A01EFC2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Zone.js et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DD7D-393A-4FFB-9078-E6CEE832434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/>
              <a:t>Le moindre changement d’état (binding, etc.) se fait </a:t>
            </a:r>
            <a:r>
              <a:rPr lang="fr-FR" dirty="0" err="1"/>
              <a:t>triggué</a:t>
            </a:r>
            <a:r>
              <a:rPr lang="fr-FR" dirty="0"/>
              <a:t> grâce à Zone.js, surtout en </a:t>
            </a:r>
            <a:r>
              <a:rPr lang="fr-FR" dirty="0" err="1"/>
              <a:t>async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Il vient soit de </a:t>
            </a:r>
          </a:p>
          <a:p>
            <a:pPr lvl="2"/>
            <a:r>
              <a:rPr lang="fr-FR" dirty="0" err="1"/>
              <a:t>setTimeout</a:t>
            </a:r>
            <a:r>
              <a:rPr lang="fr-FR" dirty="0"/>
              <a:t>, </a:t>
            </a:r>
            <a:r>
              <a:rPr lang="fr-FR" dirty="0" err="1"/>
              <a:t>setInterval</a:t>
            </a:r>
            <a:r>
              <a:rPr lang="fr-FR" dirty="0"/>
              <a:t> (</a:t>
            </a:r>
            <a:r>
              <a:rPr lang="fr-FR" dirty="0" err="1"/>
              <a:t>macrotask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Promise (</a:t>
            </a:r>
            <a:r>
              <a:rPr lang="fr-FR" dirty="0" err="1"/>
              <a:t>microtask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Event (</a:t>
            </a:r>
            <a:r>
              <a:rPr lang="fr-FR" dirty="0" err="1"/>
              <a:t>eventask</a:t>
            </a:r>
            <a:r>
              <a:rPr lang="fr-FR" dirty="0"/>
              <a:t>)</a:t>
            </a:r>
          </a:p>
          <a:p>
            <a:r>
              <a:rPr lang="fr-FR" dirty="0" err="1"/>
              <a:t>Angular</a:t>
            </a:r>
            <a:r>
              <a:rPr lang="fr-FR" dirty="0"/>
              <a:t> en profite pour faire sa propagation du modèle dans les vues.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720A4-244E-4A2B-8C48-4E707128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3346C-E67D-467E-BD68-2B9F213A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918591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0195-8FBB-4B4D-9DD4-5401F960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Observable vs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95DC-BAA2-4A97-BA07-F596306F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Observable sont comme des fonctions qui peuvent retourner plusieurs fois, de manière synchrone ou asynchrone.</a:t>
            </a:r>
          </a:p>
          <a:p>
            <a:pPr lvl="1"/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Observer.next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  <a:r>
              <a:rPr lang="fr-FR" dirty="0"/>
              <a:t>équivalent à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return data</a:t>
            </a:r>
            <a:endParaRPr lang="fr-FR" dirty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fr-FR" dirty="0" err="1">
                <a:latin typeface="+mj-lt"/>
                <a:cs typeface="Courier New" panose="02070309020205020404" pitchFamily="49" charset="0"/>
              </a:rPr>
              <a:t>Observable.subscribe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 équivalent à appeler la </a:t>
            </a:r>
            <a:r>
              <a:rPr lang="fr-FR" dirty="0" err="1">
                <a:latin typeface="+mj-lt"/>
                <a:cs typeface="Courier New" panose="02070309020205020404" pitchFamily="49" charset="0"/>
              </a:rPr>
              <a:t>function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.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3914C-FACF-45CC-A698-32CA8A88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9E00B-D5ED-451D-84C8-356CDA9C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07181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09BA-D4D8-4EDC-AFBD-2335E622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Redux</a:t>
            </a:r>
            <a:r>
              <a:rPr lang="fr-FR" dirty="0"/>
              <a:t> </a:t>
            </a:r>
            <a:r>
              <a:rPr lang="fr-FR" dirty="0" err="1"/>
              <a:t>devtools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277ED-74D1-4851-9A5E-5A85E3BE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http://extension.remotedev.io/</a:t>
            </a:r>
            <a:endParaRPr lang="fr-FR" dirty="0"/>
          </a:p>
          <a:p>
            <a:r>
              <a:rPr lang="fr-FR" dirty="0"/>
              <a:t>Debugger les états </a:t>
            </a:r>
            <a:r>
              <a:rPr lang="fr-FR" dirty="0" err="1"/>
              <a:t>Redux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3C306-D3FD-407E-AE10-08CDE1B3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2924944"/>
            <a:ext cx="3240360" cy="301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A42BDE-B88E-4433-8F71-4493D9591B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273773"/>
            <a:ext cx="5543600" cy="287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A810-069B-427D-A97E-61BE0410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23978-6180-4119-BCE2-CEE6E9BF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04979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EC3C-64F0-4DAD-ABE9-5056DA1E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6BABC-7B8B-4ED9-AF84-204472BE0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Biblio :</a:t>
            </a:r>
          </a:p>
          <a:p>
            <a:pPr lvl="1"/>
            <a:r>
              <a:rPr lang="fr-FR" dirty="0"/>
              <a:t>MEDIUM !</a:t>
            </a:r>
          </a:p>
          <a:p>
            <a:pPr lvl="1"/>
            <a:r>
              <a:rPr lang="fr-FR" dirty="0">
                <a:hlinkClick r:id="rId3"/>
              </a:rPr>
              <a:t>https://angular.io/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47A23-2ED5-4509-891A-EF530905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306DF-618C-4C7A-9705-1B95F32D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36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C33A-92DA-4113-B111-8C4FEC4E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7873-7358-4CB2-AAD2-D9287BF7E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angular.json</a:t>
            </a:r>
            <a:endParaRPr lang="fr-FR" dirty="0"/>
          </a:p>
          <a:p>
            <a:r>
              <a:rPr lang="fr-FR" dirty="0"/>
              <a:t>Notion de schéma JSON</a:t>
            </a:r>
          </a:p>
          <a:p>
            <a:r>
              <a:rPr lang="fr-FR" dirty="0"/>
              <a:t>Port</a:t>
            </a:r>
          </a:p>
          <a:p>
            <a:r>
              <a:rPr lang="fr-FR" dirty="0"/>
              <a:t>Host</a:t>
            </a:r>
          </a:p>
          <a:p>
            <a:endParaRPr lang="fr-FR" dirty="0"/>
          </a:p>
          <a:p>
            <a:r>
              <a:rPr lang="fr-FR" dirty="0"/>
              <a:t>Correction sur branche exo2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3E88E-A33F-4CAD-BA3B-C83BF9C3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D0D32-0C92-434B-B32E-CB364409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7133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8038-1D43-4F17-A91A-EB21493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03F02-D9AF-4AA7-8DE3-5DC3991D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4CAB6-DEBB-4659-807C-EA23D670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DCE4D-4702-4B11-912B-D7B7B01D90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708920"/>
            <a:ext cx="5736094" cy="283856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AFBEBF-1BEB-4709-8EB2-0BF007EDEBA4}"/>
              </a:ext>
            </a:extLst>
          </p:cNvPr>
          <p:cNvSpPr/>
          <p:nvPr/>
        </p:nvSpPr>
        <p:spPr>
          <a:xfrm>
            <a:off x="2627784" y="3140968"/>
            <a:ext cx="1368152" cy="43204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432406-3A77-411D-9B04-FE5E70F3E684}"/>
              </a:ext>
            </a:extLst>
          </p:cNvPr>
          <p:cNvCxnSpPr>
            <a:cxnSpLocks/>
          </p:cNvCxnSpPr>
          <p:nvPr/>
        </p:nvCxnSpPr>
        <p:spPr>
          <a:xfrm flipH="1">
            <a:off x="3978669" y="1700808"/>
            <a:ext cx="2520280" cy="1525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FD90-CFE1-440F-AB33-AA5927DE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d’artefact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E85F-5FA8-4669-97A5-D8500CD5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des </a:t>
            </a:r>
            <a:r>
              <a:rPr lang="fr-FR" dirty="0" err="1"/>
              <a:t>schematics</a:t>
            </a:r>
            <a:r>
              <a:rPr lang="fr-FR" dirty="0"/>
              <a:t> du CLI.</a:t>
            </a:r>
          </a:p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generate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4D865-889C-434C-AEEC-489685CF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4C0B-50F0-4583-8152-B3745DBF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871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Repository </a:t>
            </a:r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707088" cy="233285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fr-FR" dirty="0"/>
              <a:t>Ce cours est illustré avec des exemples :</a:t>
            </a:r>
          </a:p>
          <a:p>
            <a:pPr lvl="1"/>
            <a:r>
              <a:rPr lang="fr-FR" sz="2000" dirty="0">
                <a:hlinkClick r:id="rId3"/>
              </a:rPr>
              <a:t>https://github.com/jlguenego/example-angular8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r>
              <a:rPr lang="fr-FR" sz="2000" b="1" dirty="0"/>
              <a:t>IMPORTANT : Dans ce powerpoint, tous les numéros de challenge correspondent à des branches git.</a:t>
            </a:r>
          </a:p>
          <a:p>
            <a:pPr lvl="1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5CA52-DE20-4ACC-A5BB-7F4A939D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744" y="4921107"/>
            <a:ext cx="1152525" cy="100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A9096-654F-4DDA-8A77-3B8A887EF868}"/>
              </a:ext>
            </a:extLst>
          </p:cNvPr>
          <p:cNvSpPr txBox="1"/>
          <p:nvPr/>
        </p:nvSpPr>
        <p:spPr>
          <a:xfrm>
            <a:off x="3563888" y="5975397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</a:t>
            </a:r>
            <a:r>
              <a:rPr lang="fr-FR" dirty="0" err="1"/>
              <a:t>am</a:t>
            </a:r>
            <a:r>
              <a:rPr lang="fr-FR" dirty="0"/>
              <a:t> the </a:t>
            </a:r>
            <a:r>
              <a:rPr lang="fr-FR" dirty="0" err="1"/>
              <a:t>octocat</a:t>
            </a:r>
            <a:r>
              <a:rPr lang="fr-FR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39B3D-1B48-4275-9068-6AAE26EF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74926-E36D-4439-99DC-B52A3EDD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2345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C83E-2B1D-4B6F-BFD6-2EF03A75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Plugins dans VSCODE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EB1E6-882D-46B0-8F74-2B56D85D4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CTRL+E en </a:t>
            </a:r>
            <a:r>
              <a:rPr lang="fr-FR" dirty="0" err="1"/>
              <a:t>shortcut</a:t>
            </a:r>
            <a:r>
              <a:rPr lang="fr-FR" dirty="0"/>
              <a:t> pour forcer l’</a:t>
            </a:r>
            <a:r>
              <a:rPr lang="fr-FR" dirty="0" err="1"/>
              <a:t>emmet</a:t>
            </a:r>
            <a:r>
              <a:rPr lang="fr-FR" dirty="0"/>
              <a:t>.</a:t>
            </a:r>
          </a:p>
          <a:p>
            <a:r>
              <a:rPr lang="fr-FR" dirty="0"/>
              <a:t>Plugins suggérés (je les trouve utile) :</a:t>
            </a:r>
          </a:p>
          <a:p>
            <a:pPr lvl="1"/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Service</a:t>
            </a:r>
          </a:p>
          <a:p>
            <a:pPr lvl="1"/>
            <a:r>
              <a:rPr lang="fr-FR" dirty="0" err="1"/>
              <a:t>Angular</a:t>
            </a:r>
            <a:r>
              <a:rPr lang="fr-FR" dirty="0"/>
              <a:t> 8 </a:t>
            </a:r>
            <a:r>
              <a:rPr lang="fr-FR" dirty="0" err="1"/>
              <a:t>snippet</a:t>
            </a:r>
            <a:endParaRPr lang="fr-FR" dirty="0"/>
          </a:p>
          <a:p>
            <a:pPr lvl="1"/>
            <a:r>
              <a:rPr lang="fr-FR" dirty="0" err="1"/>
              <a:t>Angular</a:t>
            </a:r>
            <a:r>
              <a:rPr lang="fr-FR" dirty="0"/>
              <a:t> Console</a:t>
            </a:r>
          </a:p>
          <a:p>
            <a:pPr lvl="1"/>
            <a:r>
              <a:rPr lang="fr-FR" dirty="0"/>
              <a:t>Auto Rename Tag</a:t>
            </a:r>
          </a:p>
          <a:p>
            <a:pPr lvl="1"/>
            <a:r>
              <a:rPr lang="fr-FR" dirty="0" err="1"/>
              <a:t>Beautify</a:t>
            </a:r>
            <a:r>
              <a:rPr lang="fr-FR" dirty="0"/>
              <a:t> </a:t>
            </a:r>
            <a:r>
              <a:rPr lang="fr-FR" dirty="0" err="1"/>
              <a:t>css</a:t>
            </a:r>
            <a:r>
              <a:rPr lang="fr-FR" dirty="0"/>
              <a:t>/</a:t>
            </a:r>
            <a:r>
              <a:rPr lang="fr-FR" dirty="0" err="1"/>
              <a:t>sass</a:t>
            </a:r>
            <a:r>
              <a:rPr lang="fr-FR" dirty="0"/>
              <a:t>/</a:t>
            </a:r>
            <a:r>
              <a:rPr lang="fr-FR" dirty="0" err="1"/>
              <a:t>scss</a:t>
            </a:r>
            <a:r>
              <a:rPr lang="fr-FR" dirty="0"/>
              <a:t>/</a:t>
            </a:r>
            <a:r>
              <a:rPr lang="fr-FR" dirty="0" err="1"/>
              <a:t>less</a:t>
            </a:r>
            <a:endParaRPr lang="fr-FR" dirty="0"/>
          </a:p>
          <a:p>
            <a:pPr lvl="1"/>
            <a:r>
              <a:rPr lang="fr-FR" dirty="0"/>
              <a:t>Document This</a:t>
            </a:r>
          </a:p>
          <a:p>
            <a:pPr lvl="1"/>
            <a:r>
              <a:rPr lang="fr-FR" dirty="0" err="1"/>
              <a:t>EditorConfig</a:t>
            </a:r>
            <a:r>
              <a:rPr lang="fr-FR" dirty="0"/>
              <a:t> for </a:t>
            </a:r>
            <a:r>
              <a:rPr lang="fr-FR" dirty="0" err="1"/>
              <a:t>VSCode</a:t>
            </a:r>
            <a:endParaRPr lang="fr-FR" dirty="0"/>
          </a:p>
          <a:p>
            <a:pPr lvl="1"/>
            <a:r>
              <a:rPr lang="fr-FR" dirty="0"/>
              <a:t>Git </a:t>
            </a:r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/>
              <a:t>Javascript Console </a:t>
            </a:r>
            <a:r>
              <a:rPr lang="fr-FR" dirty="0" err="1"/>
              <a:t>Utils</a:t>
            </a:r>
            <a:endParaRPr lang="fr-FR" dirty="0"/>
          </a:p>
          <a:p>
            <a:pPr lvl="1"/>
            <a:r>
              <a:rPr lang="fr-FR" dirty="0" err="1"/>
              <a:t>TSLint</a:t>
            </a:r>
            <a:endParaRPr lang="fr-FR" dirty="0"/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419E7-3133-490C-B4AF-E1CD8D62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E60C1-DD34-4A90-97BB-4F64A5CF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535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BB14-4AE7-43DE-B94C-AD094C9F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Emmet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0F8D2-2A85-41DD-B052-E4D8F7C7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6E3B9-50AC-413E-A123-A1F2E175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9AD28-2A98-4D25-9251-E1E8A3E693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66" y="1446794"/>
            <a:ext cx="780886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4B28-6BA1-440E-9C77-EF8A72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Emmet.io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88AFC-D315-46F7-B64A-B9C30438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A2E10-7475-474A-91D5-8848A9F9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5CA9D-69CD-4983-B709-FAD05BE6CC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556792"/>
            <a:ext cx="4176464" cy="2135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8B974-78F1-4555-845C-74BA15E3015F}"/>
              </a:ext>
            </a:extLst>
          </p:cNvPr>
          <p:cNvSpPr txBox="1"/>
          <p:nvPr/>
        </p:nvSpPr>
        <p:spPr>
          <a:xfrm>
            <a:off x="1331640" y="4437112"/>
            <a:ext cx="12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ul</a:t>
            </a:r>
            <a:r>
              <a:rPr lang="fr-FR" dirty="0"/>
              <a:t>&gt;</a:t>
            </a:r>
            <a:r>
              <a:rPr lang="fr-FR" dirty="0" err="1"/>
              <a:t>li.toto</a:t>
            </a:r>
            <a:r>
              <a:rPr lang="fr-FR" dirty="0"/>
              <a:t>*4</a:t>
            </a:r>
          </a:p>
        </p:txBody>
      </p:sp>
    </p:spTree>
    <p:extLst>
      <p:ext uri="{BB962C8B-B14F-4D97-AF65-F5344CB8AC3E}">
        <p14:creationId xmlns:p14="http://schemas.microsoft.com/office/powerpoint/2010/main" val="204986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5ADD-778F-47F3-8807-1A45803B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FE7ED-20AF-4B3A-9C8C-EEA37B11B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fr-FR" dirty="0"/>
              <a:t>Créer une page d’accueil comme suit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DFDC6-8024-4DA4-A896-EE9054B0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64A16-FC7D-4CA0-87C6-50B860C8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33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16E2F-B5C8-448B-9447-7FFE84096C4D}"/>
              </a:ext>
            </a:extLst>
          </p:cNvPr>
          <p:cNvSpPr/>
          <p:nvPr/>
        </p:nvSpPr>
        <p:spPr>
          <a:xfrm>
            <a:off x="1691680" y="2636912"/>
            <a:ext cx="3600400" cy="32403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5BA43-8154-43B8-8018-1AB615F87836}"/>
              </a:ext>
            </a:extLst>
          </p:cNvPr>
          <p:cNvSpPr/>
          <p:nvPr/>
        </p:nvSpPr>
        <p:spPr>
          <a:xfrm>
            <a:off x="1691680" y="2666217"/>
            <a:ext cx="3600400" cy="423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65ED3A-BD02-4DCE-ADCC-ACFBE470D173}"/>
              </a:ext>
            </a:extLst>
          </p:cNvPr>
          <p:cNvSpPr/>
          <p:nvPr/>
        </p:nvSpPr>
        <p:spPr>
          <a:xfrm>
            <a:off x="1691680" y="5446930"/>
            <a:ext cx="3600400" cy="423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Mentions légales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4B15BE-84A1-42C7-8EF6-0B929AABFD8E}"/>
              </a:ext>
            </a:extLst>
          </p:cNvPr>
          <p:cNvSpPr/>
          <p:nvPr/>
        </p:nvSpPr>
        <p:spPr>
          <a:xfrm>
            <a:off x="1259632" y="2666217"/>
            <a:ext cx="360040" cy="3139047"/>
          </a:xfrm>
          <a:prstGeom prst="leftBrace">
            <a:avLst>
              <a:gd name="adj1" fmla="val 8333"/>
              <a:gd name="adj2" fmla="val 515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3713D-2501-4051-A6D1-34B49888E50A}"/>
              </a:ext>
            </a:extLst>
          </p:cNvPr>
          <p:cNvSpPr txBox="1"/>
          <p:nvPr/>
        </p:nvSpPr>
        <p:spPr>
          <a:xfrm>
            <a:off x="487312" y="4095941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layout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08D2DF-1B6F-4AAD-BFAD-23FE70F9DF5A}"/>
              </a:ext>
            </a:extLst>
          </p:cNvPr>
          <p:cNvSpPr/>
          <p:nvPr/>
        </p:nvSpPr>
        <p:spPr>
          <a:xfrm>
            <a:off x="1763688" y="2780928"/>
            <a:ext cx="79208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14D02-8DBD-4893-913C-91FDEB57CC70}"/>
              </a:ext>
            </a:extLst>
          </p:cNvPr>
          <p:cNvSpPr/>
          <p:nvPr/>
        </p:nvSpPr>
        <p:spPr>
          <a:xfrm>
            <a:off x="2267744" y="3861048"/>
            <a:ext cx="936104" cy="82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Cree un quizz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91657A-2486-4134-AE4F-61C54468018A}"/>
              </a:ext>
            </a:extLst>
          </p:cNvPr>
          <p:cNvSpPr/>
          <p:nvPr/>
        </p:nvSpPr>
        <p:spPr>
          <a:xfrm>
            <a:off x="3625668" y="3878313"/>
            <a:ext cx="936104" cy="82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Fais un quizz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13354-A3D0-44BB-918A-2FD8E1FE016C}"/>
              </a:ext>
            </a:extLst>
          </p:cNvPr>
          <p:cNvSpPr txBox="1"/>
          <p:nvPr/>
        </p:nvSpPr>
        <p:spPr>
          <a:xfrm>
            <a:off x="5369060" y="2691775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5075E-10ED-4BF1-9E03-5BC73B74BCF5}"/>
              </a:ext>
            </a:extLst>
          </p:cNvPr>
          <p:cNvSpPr txBox="1"/>
          <p:nvPr/>
        </p:nvSpPr>
        <p:spPr>
          <a:xfrm>
            <a:off x="5472100" y="407242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91A82-FDE4-4A08-923C-E16F823EB904}"/>
              </a:ext>
            </a:extLst>
          </p:cNvPr>
          <p:cNvSpPr txBox="1"/>
          <p:nvPr/>
        </p:nvSpPr>
        <p:spPr>
          <a:xfrm>
            <a:off x="5364088" y="54641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Footer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07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0B3C-828C-4825-8B94-B290B6B3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AAD35-DC13-4CF6-B22F-3DCF7576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Structure :</a:t>
            </a:r>
          </a:p>
          <a:p>
            <a:pPr lvl="1"/>
            <a:r>
              <a:rPr lang="fr-FR" sz="2400" dirty="0"/>
              <a:t>1 module </a:t>
            </a:r>
            <a:r>
              <a:rPr lang="fr-FR" sz="2400" dirty="0" err="1"/>
              <a:t>LayoutModule</a:t>
            </a:r>
            <a:r>
              <a:rPr lang="fr-FR" sz="2400" dirty="0"/>
              <a:t> contenant 4 composants :</a:t>
            </a:r>
          </a:p>
          <a:p>
            <a:pPr lvl="2"/>
            <a:r>
              <a:rPr lang="fr-FR" sz="2000" dirty="0" err="1"/>
              <a:t>LayoutComponent</a:t>
            </a:r>
            <a:endParaRPr lang="fr-FR" sz="2000" dirty="0"/>
          </a:p>
          <a:p>
            <a:pPr lvl="2"/>
            <a:r>
              <a:rPr lang="fr-FR" sz="2000" dirty="0" err="1"/>
              <a:t>HeaderComponent</a:t>
            </a:r>
            <a:endParaRPr lang="fr-FR" sz="2000" dirty="0"/>
          </a:p>
          <a:p>
            <a:pPr lvl="2"/>
            <a:r>
              <a:rPr lang="fr-FR" sz="2000" dirty="0" err="1"/>
              <a:t>BodyComponent</a:t>
            </a:r>
            <a:endParaRPr lang="fr-FR" sz="2000" dirty="0"/>
          </a:p>
          <a:p>
            <a:pPr lvl="2"/>
            <a:r>
              <a:rPr lang="fr-FR" sz="2000" dirty="0" err="1"/>
              <a:t>FooterComponents</a:t>
            </a:r>
            <a:endParaRPr lang="fr-FR" sz="2000" dirty="0"/>
          </a:p>
          <a:p>
            <a:pPr lvl="2"/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145EC-300C-4417-89A6-8D09D806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472C-CBCC-4A6B-85B7-D1424338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313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A7BE-CF53-4AB5-9117-0CB8C0BD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4DFC8-ABF6-4A2C-AF28-741BC120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flex</a:t>
            </a:r>
            <a:r>
              <a:rPr lang="fr-FR" dirty="0"/>
              <a:t> !</a:t>
            </a:r>
          </a:p>
          <a:p>
            <a:pPr lvl="1"/>
            <a:r>
              <a:rPr lang="fr-FR" dirty="0"/>
              <a:t>Le réflexe, c’est </a:t>
            </a:r>
            <a:r>
              <a:rPr lang="fr-FR" dirty="0" err="1"/>
              <a:t>flex</a:t>
            </a:r>
            <a:r>
              <a:rPr lang="fr-FR" dirty="0"/>
              <a:t> ;)</a:t>
            </a:r>
          </a:p>
          <a:p>
            <a:r>
              <a:rPr lang="fr-FR" dirty="0"/>
              <a:t>Utiliser le </a:t>
            </a:r>
            <a:r>
              <a:rPr lang="fr-FR" dirty="0" err="1"/>
              <a:t>nesting</a:t>
            </a:r>
            <a:r>
              <a:rPr lang="fr-FR" dirty="0"/>
              <a:t> de SCSS</a:t>
            </a:r>
          </a:p>
          <a:p>
            <a:r>
              <a:rPr lang="fr-FR" dirty="0"/>
              <a:t>Utiliser des variables de SCSS</a:t>
            </a:r>
          </a:p>
          <a:p>
            <a:r>
              <a:rPr lang="fr-FR" dirty="0"/>
              <a:t>Normaliser pour tous les navigateurs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EA32-5768-42DA-A254-C1E3850C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D2778-2D6D-4E20-BC6F-BB02A8D5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096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B413-7086-4C5B-898A-2A376F3F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Renommer le projet essai en quizz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84085-4A7F-441E-BC20-9877FC9B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Juste un replace all de « essai » en « quizz » et de « Essai » en « Quizz ».</a:t>
            </a:r>
          </a:p>
          <a:p>
            <a:r>
              <a:rPr lang="fr-FR" dirty="0"/>
              <a:t>Merci </a:t>
            </a:r>
            <a:r>
              <a:rPr lang="fr-FR" dirty="0" err="1"/>
              <a:t>VSCode</a:t>
            </a:r>
            <a:r>
              <a:rPr lang="fr-FR" dirty="0"/>
              <a:t> qui fait cela très bien.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C02E0-C967-4289-998F-8CAEF208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349FD-2377-4C69-AC83-9D9D61ED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90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60CF-9307-4197-93BA-374DE18D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modules et composants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12649-F2FA-4BD5-AB1F-522ECC4A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60412-5C80-4F28-A647-9220BF6D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37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EA0252-D2E5-4A33-812B-46178216DF6F}"/>
              </a:ext>
            </a:extLst>
          </p:cNvPr>
          <p:cNvSpPr/>
          <p:nvPr/>
        </p:nvSpPr>
        <p:spPr>
          <a:xfrm>
            <a:off x="2404120" y="1556792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AppModule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E69BB-AF36-4F70-AE7D-F622D74D313E}"/>
              </a:ext>
            </a:extLst>
          </p:cNvPr>
          <p:cNvSpPr/>
          <p:nvPr/>
        </p:nvSpPr>
        <p:spPr>
          <a:xfrm>
            <a:off x="5508104" y="2132856"/>
            <a:ext cx="166589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LayoutModule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CE97DE-73B8-46FB-B30E-C8E90BC999F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 flipV="1">
            <a:off x="3844280" y="1844824"/>
            <a:ext cx="1663824" cy="5760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8EF2-5503-4163-8694-A9783193624E}"/>
              </a:ext>
            </a:extLst>
          </p:cNvPr>
          <p:cNvSpPr/>
          <p:nvPr/>
        </p:nvSpPr>
        <p:spPr>
          <a:xfrm>
            <a:off x="899592" y="2852936"/>
            <a:ext cx="1656184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AppComponent</a:t>
            </a:r>
            <a:endParaRPr lang="fr-F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ACF07-CB1D-4604-BE60-6B651DC4C120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1727684" y="2132856"/>
            <a:ext cx="1396516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4D5189-F03E-4CE9-945A-5BB8AA97CE4F}"/>
              </a:ext>
            </a:extLst>
          </p:cNvPr>
          <p:cNvSpPr/>
          <p:nvPr/>
        </p:nvSpPr>
        <p:spPr>
          <a:xfrm>
            <a:off x="4167042" y="4028579"/>
            <a:ext cx="208823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HeaderComponent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068C3-8F8B-4692-AB4E-5F75B552ACB1}"/>
              </a:ext>
            </a:extLst>
          </p:cNvPr>
          <p:cNvSpPr/>
          <p:nvPr/>
        </p:nvSpPr>
        <p:spPr>
          <a:xfrm>
            <a:off x="5364088" y="4716753"/>
            <a:ext cx="208823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BodyComponent</a:t>
            </a: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D6AC6-0E24-4F6E-BE1C-961695EC490E}"/>
              </a:ext>
            </a:extLst>
          </p:cNvPr>
          <p:cNvSpPr/>
          <p:nvPr/>
        </p:nvSpPr>
        <p:spPr>
          <a:xfrm>
            <a:off x="6876256" y="5383443"/>
            <a:ext cx="208823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FooterComponent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054E1D-1B5C-4312-AFE7-5FAE73FC5B7A}"/>
              </a:ext>
            </a:extLst>
          </p:cNvPr>
          <p:cNvSpPr/>
          <p:nvPr/>
        </p:nvSpPr>
        <p:spPr>
          <a:xfrm>
            <a:off x="3155413" y="3241353"/>
            <a:ext cx="2088232" cy="5760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LayoutComponent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63E3A6-35EB-428B-829E-FAE5BD192F6D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4199529" y="2708920"/>
            <a:ext cx="2141524" cy="53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F141-DCA5-4C0C-BBF4-696C5314B8CF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5211158" y="2708920"/>
            <a:ext cx="1129895" cy="131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93F54F-6BB8-48FD-95A8-EC2E24E3EEC3}"/>
              </a:ext>
            </a:extLst>
          </p:cNvPr>
          <p:cNvCxnSpPr>
            <a:stCxn id="14" idx="0"/>
            <a:endCxn id="7" idx="2"/>
          </p:cNvCxnSpPr>
          <p:nvPr/>
        </p:nvCxnSpPr>
        <p:spPr>
          <a:xfrm flipH="1" flipV="1">
            <a:off x="6341053" y="2708920"/>
            <a:ext cx="67151" cy="200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D49A92-6DDC-41BD-92D7-E1954E20A534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H="1" flipV="1">
            <a:off x="6341053" y="2708920"/>
            <a:ext cx="1579319" cy="267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A2FC1C-F0B5-49A8-AEB4-A760101585B8}"/>
              </a:ext>
            </a:extLst>
          </p:cNvPr>
          <p:cNvSpPr txBox="1"/>
          <p:nvPr/>
        </p:nvSpPr>
        <p:spPr>
          <a:xfrm>
            <a:off x="4199529" y="170080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663F6F-4796-40CB-B629-9BF63BCC107D}"/>
              </a:ext>
            </a:extLst>
          </p:cNvPr>
          <p:cNvSpPr txBox="1"/>
          <p:nvPr/>
        </p:nvSpPr>
        <p:spPr>
          <a:xfrm>
            <a:off x="6948264" y="3368749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declarations</a:t>
            </a:r>
            <a:endParaRPr lang="fr-F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A6CE6E-B004-49A1-9B3A-2F644D0DF1F1}"/>
              </a:ext>
            </a:extLst>
          </p:cNvPr>
          <p:cNvSpPr txBox="1"/>
          <p:nvPr/>
        </p:nvSpPr>
        <p:spPr>
          <a:xfrm>
            <a:off x="755576" y="2276872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declarations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34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08C-38A4-42FA-ACCF-37737CF7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du module </a:t>
            </a:r>
            <a:r>
              <a:rPr lang="fr-FR" dirty="0" err="1"/>
              <a:t>Layout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33BBB-83AA-4CC2-8B85-CD07BB820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0B454-564D-44F8-A608-9D65E265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67025-BAD0-46EB-9913-3E136CDD1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2204864"/>
            <a:ext cx="6156176" cy="2910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339EE5-40A2-4620-8373-5DA1731D5916}"/>
              </a:ext>
            </a:extLst>
          </p:cNvPr>
          <p:cNvSpPr txBox="1"/>
          <p:nvPr/>
        </p:nvSpPr>
        <p:spPr>
          <a:xfrm>
            <a:off x="1331640" y="1556792"/>
            <a:ext cx="541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Faire par essai erreur. Faire des </a:t>
            </a:r>
            <a:r>
              <a:rPr lang="fr-FR" dirty="0" err="1"/>
              <a:t>commits</a:t>
            </a:r>
            <a:r>
              <a:rPr lang="fr-FR" dirty="0"/>
              <a:t> intermédiaires.</a:t>
            </a:r>
          </a:p>
        </p:txBody>
      </p:sp>
    </p:spTree>
    <p:extLst>
      <p:ext uri="{BB962C8B-B14F-4D97-AF65-F5344CB8AC3E}">
        <p14:creationId xmlns:p14="http://schemas.microsoft.com/office/powerpoint/2010/main" val="985578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2E14-842A-4DE9-ABBD-439CC205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composant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99C06-BF1F-492F-A6E4-8B245244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862C3-0247-4F99-92AF-AB2478AE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39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372E9-A0F8-4115-8183-31BB8BE3B9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700808"/>
            <a:ext cx="6804248" cy="44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1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2AB5-8795-40AA-9ADC-F75B6E2A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avant de commencer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BEF4-ECB0-4F52-AC6E-1E2B51DCE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Téléchargement et installation de :</a:t>
            </a:r>
          </a:p>
          <a:p>
            <a:pPr lvl="1"/>
            <a:r>
              <a:rPr lang="fr-FR" dirty="0"/>
              <a:t>Git</a:t>
            </a:r>
          </a:p>
          <a:p>
            <a:pPr lvl="1"/>
            <a:r>
              <a:rPr lang="fr-FR" dirty="0" err="1"/>
              <a:t>TortoiseGit</a:t>
            </a:r>
            <a:endParaRPr lang="fr-FR" dirty="0"/>
          </a:p>
          <a:p>
            <a:pPr lvl="1"/>
            <a:r>
              <a:rPr lang="fr-FR" dirty="0"/>
              <a:t>Microsoft Visual Studio Code</a:t>
            </a:r>
          </a:p>
          <a:p>
            <a:pPr lvl="1"/>
            <a:r>
              <a:rPr lang="fr-FR" dirty="0"/>
              <a:t>Node &gt;= 10</a:t>
            </a:r>
          </a:p>
          <a:p>
            <a:pPr lvl="1"/>
            <a:r>
              <a:rPr lang="fr-FR" dirty="0"/>
              <a:t>Java JDK 1.8</a:t>
            </a:r>
          </a:p>
          <a:p>
            <a:r>
              <a:rPr lang="fr-FR" dirty="0"/>
              <a:t>Clone de example-angular8</a:t>
            </a:r>
          </a:p>
          <a:p>
            <a:pPr lvl="1"/>
            <a:r>
              <a:rPr lang="fr-FR" dirty="0"/>
              <a:t>Faire un git </a:t>
            </a:r>
            <a:r>
              <a:rPr lang="fr-FR" dirty="0" err="1"/>
              <a:t>checkout</a:t>
            </a:r>
            <a:r>
              <a:rPr lang="fr-FR" dirty="0"/>
              <a:t> v1</a:t>
            </a:r>
          </a:p>
          <a:p>
            <a:pPr lvl="1"/>
            <a:r>
              <a:rPr lang="fr-FR" dirty="0"/>
              <a:t>Aller dans le </a:t>
            </a:r>
            <a:r>
              <a:rPr lang="fr-FR" dirty="0" err="1"/>
              <a:t>repertoire</a:t>
            </a:r>
            <a:r>
              <a:rPr lang="fr-FR" dirty="0"/>
              <a:t> client et faire un </a:t>
            </a:r>
            <a:r>
              <a:rPr lang="fr-FR" dirty="0" err="1"/>
              <a:t>npm</a:t>
            </a:r>
            <a:r>
              <a:rPr lang="fr-FR" dirty="0"/>
              <a:t> i</a:t>
            </a:r>
          </a:p>
          <a:p>
            <a:pPr lvl="1"/>
            <a:r>
              <a:rPr lang="fr-FR" dirty="0"/>
              <a:t>Faire </a:t>
            </a:r>
            <a:r>
              <a:rPr lang="fr-FR" dirty="0" err="1"/>
              <a:t>npm</a:t>
            </a:r>
            <a:r>
              <a:rPr lang="fr-FR" dirty="0"/>
              <a:t> start ensuite.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25B26-CF01-457A-A7CA-B79BEA3C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3CACF-B0D6-4B93-BB22-EEBB4390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241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1080-2B57-40D2-91C3-07783B2C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 du module </a:t>
            </a:r>
            <a:r>
              <a:rPr lang="fr-FR" dirty="0" err="1"/>
              <a:t>layout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1F657-BE19-4E04-8378-E98F3714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00257-F6CB-4048-891A-95AECA54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47C6A-B9E9-48EA-9A15-A95F4B444A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700808"/>
            <a:ext cx="6732240" cy="2727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BCE3F-AE7E-49D1-82B8-74B6F3551779}"/>
              </a:ext>
            </a:extLst>
          </p:cNvPr>
          <p:cNvSpPr txBox="1"/>
          <p:nvPr/>
        </p:nvSpPr>
        <p:spPr>
          <a:xfrm>
            <a:off x="1403648" y="5085184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Export permet a quiconque utilise le module </a:t>
            </a:r>
            <a:r>
              <a:rPr lang="fr-FR" dirty="0" err="1"/>
              <a:t>Layout</a:t>
            </a:r>
            <a:r>
              <a:rPr lang="fr-FR" dirty="0"/>
              <a:t> de pouvoir utiliser le Composant </a:t>
            </a:r>
            <a:r>
              <a:rPr lang="fr-FR" dirty="0" err="1"/>
              <a:t>Layout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615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C1D1-3CB5-44F0-AB5C-CD422251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Complétion automatique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54E3-176C-4966-8123-3166DB32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fr-FR" dirty="0"/>
              <a:t>Merci les plugins </a:t>
            </a:r>
            <a:r>
              <a:rPr lang="fr-FR" dirty="0" err="1"/>
              <a:t>VSCode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46FD0-0CC5-4A50-A568-B0A666F6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7D07E-256F-4B93-ABB6-6EE08A92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0BA51-B2EC-43B7-BCFF-C144093D66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565" y="2987455"/>
            <a:ext cx="6168869" cy="226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6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55F2C-83DE-499C-9A20-193C499D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Note perso : CTRL+E (</a:t>
            </a:r>
            <a:r>
              <a:rPr lang="fr-FR" dirty="0" err="1"/>
              <a:t>Emmet</a:t>
            </a:r>
            <a:r>
              <a:rPr lang="fr-FR" dirty="0"/>
              <a:t> notation)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E9D00-EB0D-4C6B-8D86-1AAE0B34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B28A-9673-4782-BEB9-2DB18530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E061F-EF82-450C-92B8-054A3EDC4A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467" y="1693605"/>
            <a:ext cx="6977065" cy="1462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C2046-31C9-4C88-835E-805ECCFF78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44" y="3319987"/>
            <a:ext cx="5580112" cy="970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0E105-46D8-4483-AE48-2C350DD1FE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040" y="4333003"/>
            <a:ext cx="3770188" cy="1450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2783F-81AF-440C-BE47-B863C14DF468}"/>
              </a:ext>
            </a:extLst>
          </p:cNvPr>
          <p:cNvSpPr txBox="1"/>
          <p:nvPr/>
        </p:nvSpPr>
        <p:spPr>
          <a:xfrm>
            <a:off x="899592" y="5072739"/>
            <a:ext cx="87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CTRL+E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4FF8E3-4542-4222-9842-7497FA266EB8}"/>
              </a:ext>
            </a:extLst>
          </p:cNvPr>
          <p:cNvSpPr txBox="1"/>
          <p:nvPr/>
        </p:nvSpPr>
        <p:spPr>
          <a:xfrm>
            <a:off x="899592" y="5472725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Et hop !!!</a:t>
            </a:r>
          </a:p>
        </p:txBody>
      </p:sp>
    </p:spTree>
    <p:extLst>
      <p:ext uri="{BB962C8B-B14F-4D97-AF65-F5344CB8AC3E}">
        <p14:creationId xmlns:p14="http://schemas.microsoft.com/office/powerpoint/2010/main" val="24914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E20F-1E8C-424F-8934-93593FC5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</a:t>
            </a:r>
            <a:r>
              <a:rPr lang="fr-FR" dirty="0"/>
              <a:t>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1347-BE56-42A1-A399-E16EB2C4D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fr-FR" dirty="0"/>
              <a:t>Permet à un composant de posséder un DOM et de le transmettre dans son </a:t>
            </a:r>
            <a:r>
              <a:rPr lang="fr-FR" dirty="0" err="1"/>
              <a:t>template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D4F10-DE2B-42BA-ADD2-B958042D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0EF94-6FCC-4187-A7AB-178C55D01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FAA0E-136A-429B-B29C-D7F0B6310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70580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61AD-1D7B-4B29-9A1B-E65A83D7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Download logo et favicon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96B50-614F-47F6-B28D-4C1A7478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A39D-62A0-4980-9B63-1F392341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9B97D-78F8-4E72-90C0-5A75D8D72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700808"/>
            <a:ext cx="6660232" cy="468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161399-0168-4F6E-A10D-96581CEC7D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475074"/>
            <a:ext cx="3962462" cy="19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83A7-C89C-46BB-9AC8-98CDECFA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E127-5B20-4B94-9EF3-8612C164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7595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:host signifie le composant lui-même.</a:t>
            </a:r>
          </a:p>
          <a:p>
            <a:r>
              <a:rPr lang="fr-FR" dirty="0"/>
              <a:t>Utiliser </a:t>
            </a:r>
            <a:r>
              <a:rPr lang="fr-FR" dirty="0" err="1"/>
              <a:t>flex</a:t>
            </a:r>
            <a:r>
              <a:rPr lang="fr-FR" dirty="0"/>
              <a:t> ! </a:t>
            </a:r>
            <a:r>
              <a:rPr lang="fr-FR" dirty="0">
                <a:hlinkClick r:id="rId3"/>
              </a:rPr>
              <a:t>https://css-tricks.com/snippets/css/a-guide-to-flexbox/</a:t>
            </a:r>
            <a:endParaRPr lang="fr-FR" dirty="0"/>
          </a:p>
          <a:p>
            <a:r>
              <a:rPr lang="fr-FR" dirty="0"/>
              <a:t>Toujours utiliser </a:t>
            </a:r>
            <a:r>
              <a:rPr lang="fr-FR" dirty="0" err="1"/>
              <a:t>em</a:t>
            </a:r>
            <a:r>
              <a:rPr lang="fr-FR" dirty="0"/>
              <a:t>, jamais px !</a:t>
            </a:r>
          </a:p>
          <a:p>
            <a:r>
              <a:rPr lang="fr-FR" dirty="0"/>
              <a:t>Toujours utiliser des couleurs grises en dev !</a:t>
            </a:r>
          </a:p>
          <a:p>
            <a:pPr lvl="1"/>
            <a:r>
              <a:rPr lang="fr-FR" dirty="0"/>
              <a:t>Pour pas se prendre des remarques sur l’</a:t>
            </a:r>
            <a:r>
              <a:rPr lang="fr-FR" dirty="0" err="1"/>
              <a:t>estétique</a:t>
            </a:r>
            <a:r>
              <a:rPr lang="fr-FR" dirty="0"/>
              <a:t> du site alors qu’on se concentre sur les problèmes techniques !</a:t>
            </a:r>
          </a:p>
          <a:p>
            <a:r>
              <a:rPr lang="fr-FR" dirty="0" err="1"/>
              <a:t>Formattage</a:t>
            </a:r>
            <a:r>
              <a:rPr lang="fr-FR" dirty="0"/>
              <a:t> 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D6109-9A80-4C83-99F4-ACBF9D7C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7BD20-5567-4557-969D-9C4117C5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EF9D6-9022-479C-9001-801F454BFA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3561318"/>
            <a:ext cx="2448272" cy="6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5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C78B-5040-4C28-A54D-BB3F5DB5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Transformer un projet CSS en projet SCSS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2C69-286F-4FDB-9F6E-42DCC7B0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Changer tous les fichiers </a:t>
            </a:r>
            <a:r>
              <a:rPr lang="fr-FR" dirty="0" err="1"/>
              <a:t>css</a:t>
            </a:r>
            <a:r>
              <a:rPr lang="fr-FR" dirty="0"/>
              <a:t> en </a:t>
            </a:r>
            <a:r>
              <a:rPr lang="fr-FR" dirty="0" err="1"/>
              <a:t>scss</a:t>
            </a:r>
            <a:endParaRPr lang="fr-FR" dirty="0"/>
          </a:p>
          <a:p>
            <a:r>
              <a:rPr lang="fr-FR" dirty="0"/>
              <a:t>Ajouter le </a:t>
            </a:r>
            <a:r>
              <a:rPr lang="fr-FR" dirty="0" err="1"/>
              <a:t>schematics</a:t>
            </a:r>
            <a:r>
              <a:rPr lang="fr-FR" dirty="0"/>
              <a:t> dans </a:t>
            </a:r>
            <a:r>
              <a:rPr lang="fr-FR" dirty="0" err="1"/>
              <a:t>angular.json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D5E90-ED12-4C0C-99E6-E2E288E7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62842-348D-4CF7-B142-ECED5944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179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F529-DE1A-4C81-B8A8-E8E45AE1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normalize.css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E0EC-E6B5-429D-B186-E9324479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2999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Et quelques autres réglages globaux de reset de CSS.</a:t>
            </a:r>
          </a:p>
          <a:p>
            <a:r>
              <a:rPr lang="fr-FR" dirty="0"/>
              <a:t>Permet que tous les navigateurs se comportent de la même façon, notamment avec les même réglages de départ.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5B734-9271-411E-BFFD-D2A918E6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3157F-46BB-4A8A-86C4-F2169EB3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2887F-6DA6-4799-8AF5-BEEBDAF8C2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390910"/>
            <a:ext cx="3127707" cy="3140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D9730-A94F-4F02-AAA2-DB4A816C61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91711"/>
            <a:ext cx="4860032" cy="1332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E6922-4CB9-4BF9-B851-7A128FA96BE3}"/>
              </a:ext>
            </a:extLst>
          </p:cNvPr>
          <p:cNvSpPr txBox="1"/>
          <p:nvPr/>
        </p:nvSpPr>
        <p:spPr>
          <a:xfrm>
            <a:off x="3995936" y="3284984"/>
            <a:ext cx="381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Note : Toujours le border box !</a:t>
            </a:r>
          </a:p>
          <a:p>
            <a:r>
              <a:rPr lang="fr-FR" dirty="0"/>
              <a:t>Parce que c’est beaucoup plus intuitif !</a:t>
            </a:r>
          </a:p>
        </p:txBody>
      </p:sp>
    </p:spTree>
    <p:extLst>
      <p:ext uri="{BB962C8B-B14F-4D97-AF65-F5344CB8AC3E}">
        <p14:creationId xmlns:p14="http://schemas.microsoft.com/office/powerpoint/2010/main" val="20053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9E00-9B51-48C9-A5E4-4A3A3D78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Footer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B47C-E903-4887-B5C3-6558DAB6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Flex :</a:t>
            </a:r>
          </a:p>
          <a:p>
            <a:pPr lvl="1"/>
            <a:r>
              <a:rPr lang="fr-FR" dirty="0"/>
              <a:t>Centrage horizontal (</a:t>
            </a:r>
            <a:r>
              <a:rPr lang="fr-FR" dirty="0" err="1"/>
              <a:t>justify</a:t>
            </a:r>
            <a:r>
              <a:rPr lang="fr-FR" dirty="0"/>
              <a:t>-content)</a:t>
            </a:r>
          </a:p>
          <a:p>
            <a:pPr lvl="1"/>
            <a:r>
              <a:rPr lang="fr-FR" dirty="0"/>
              <a:t>Centrage vertical (</a:t>
            </a:r>
            <a:r>
              <a:rPr lang="fr-FR" dirty="0" err="1"/>
              <a:t>align</a:t>
            </a:r>
            <a:r>
              <a:rPr lang="fr-FR" dirty="0"/>
              <a:t>-items)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02B3B-0848-4681-9075-451C69218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4FA6A-21A2-4D77-8D7C-98A62CAB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95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7EFF-DBA3-43EA-B637-113A78F1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9310-EE0C-4726-B458-53BD3FC87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Flex : extensible (</a:t>
            </a:r>
            <a:r>
              <a:rPr lang="fr-FR" dirty="0" err="1"/>
              <a:t>flex-grow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Parent </a:t>
            </a:r>
            <a:r>
              <a:rPr lang="fr-FR" dirty="0" err="1"/>
              <a:t>Layout</a:t>
            </a:r>
            <a:r>
              <a:rPr lang="fr-FR" dirty="0"/>
              <a:t> doit être en </a:t>
            </a:r>
            <a:r>
              <a:rPr lang="fr-FR" dirty="0" err="1"/>
              <a:t>flex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.</a:t>
            </a:r>
          </a:p>
          <a:p>
            <a:r>
              <a:rPr lang="fr-FR" dirty="0"/>
              <a:t>Oui, mais il faut que le parent fasse AU MOINS 100% de l’écran.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F64E4-5E36-44B9-B383-42161927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B3290-843F-485D-AD20-CBD928F9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49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771E5-FE57-46D7-9102-C822B1B873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3726203"/>
            <a:ext cx="5739657" cy="1061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494E6-3CAA-4D78-AE33-27867EB483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3540" y="4800866"/>
            <a:ext cx="4139952" cy="13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1CB9-1235-4656-9C5A-0C94CD4C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108E3-7E85-4DF7-A21A-4FA5D9AB3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Doc officielle: </a:t>
            </a:r>
            <a:r>
              <a:rPr lang="fr-FR" dirty="0">
                <a:hlinkClick r:id="rId3"/>
              </a:rPr>
              <a:t>https://angular.io/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834FF-AA60-4284-B175-4113EF685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2795587"/>
            <a:ext cx="4286250" cy="12668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BCA3-53A2-4E62-941B-D01A03D3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CE66D-83DB-4D6F-A657-78A6F58F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905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94B0-6B9E-4B3E-8625-D07D146A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Rendu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ABE9D-9111-4B4C-AD8C-F25D541A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9144D-9858-4331-9917-400FF755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CFA53-DD09-4C14-8E80-82327C0518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784" y="1556792"/>
            <a:ext cx="2546016" cy="44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75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E2F-155F-4707-9CDF-4C2DAE4E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du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5A6E6-08C5-478D-A019-2587A1E6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77EE2-E67A-42E1-B5A8-49D9D3B3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E184F-9EB4-407F-B784-9B40E48FEC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1420689"/>
            <a:ext cx="4254049" cy="1644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966F3-341B-47E7-AF33-4AE0E2862B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97" y="3212976"/>
            <a:ext cx="2214478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58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85D1-58C8-4665-BA33-A1A3605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Bouton en flat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AAB11-EF0F-4FC4-8C72-F47A45E4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B7345-E678-459C-A143-1AE03CA6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5CC3B-172F-4983-8CD4-728DBBBECF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700808"/>
            <a:ext cx="5145708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65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3A48-D569-42D5-9BA8-4B1FE8D5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respectant le wireframe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9C47C-1697-448A-B371-2A15A06C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FD6BA-A9B3-4F7D-9E8D-5ED4D69B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0E2AF-70D2-48D9-915A-3BCF7772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340768"/>
            <a:ext cx="4853161" cy="309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3AFE3-2031-4489-A34E-F5D967917867}"/>
              </a:ext>
            </a:extLst>
          </p:cNvPr>
          <p:cNvSpPr txBox="1"/>
          <p:nvPr/>
        </p:nvSpPr>
        <p:spPr>
          <a:xfrm>
            <a:off x="1259632" y="5085184"/>
            <a:ext cx="421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Important pour la sobriété d’un wireframe.</a:t>
            </a:r>
          </a:p>
        </p:txBody>
      </p:sp>
    </p:spTree>
    <p:extLst>
      <p:ext uri="{BB962C8B-B14F-4D97-AF65-F5344CB8AC3E}">
        <p14:creationId xmlns:p14="http://schemas.microsoft.com/office/powerpoint/2010/main" val="3310293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7B06-342B-4779-91B1-BD1D2F5C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de l’exo3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8F6F9-14DA-485F-BF21-F409925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3CD23-C1EB-4B09-B4AD-9B5C55D4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09BE9-235C-4D0F-896C-62DB66073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1654548"/>
            <a:ext cx="3177356" cy="949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9C516E-76D6-4776-9FFA-F26714D2DD5B}"/>
              </a:ext>
            </a:extLst>
          </p:cNvPr>
          <p:cNvSpPr txBox="1"/>
          <p:nvPr/>
        </p:nvSpPr>
        <p:spPr>
          <a:xfrm>
            <a:off x="827584" y="2129302"/>
            <a:ext cx="328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met une belle fonte sans </a:t>
            </a:r>
            <a:r>
              <a:rPr lang="fr-FR" dirty="0" err="1"/>
              <a:t>serif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BF91F-04DE-4F91-8451-980CA82CAE96}"/>
              </a:ext>
            </a:extLst>
          </p:cNvPr>
          <p:cNvSpPr txBox="1"/>
          <p:nvPr/>
        </p:nvSpPr>
        <p:spPr>
          <a:xfrm>
            <a:off x="755576" y="1700808"/>
            <a:ext cx="307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ajoute quizz dans le header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4075D-B6F4-40AD-95DF-6F20BC4241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2821929"/>
            <a:ext cx="20513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4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CB83-2CC5-42E1-A266-BA26ECBE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Décorateur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EEB7-6566-4746-BE27-41B576343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Notion </a:t>
            </a:r>
            <a:r>
              <a:rPr lang="fr-FR" dirty="0" err="1"/>
              <a:t>typescript</a:t>
            </a:r>
            <a:r>
              <a:rPr lang="fr-FR" dirty="0"/>
              <a:t> (expérimentale…)</a:t>
            </a:r>
          </a:p>
          <a:p>
            <a:r>
              <a:rPr lang="fr-FR" dirty="0"/>
              <a:t>On décore une classe pour dire quel composant </a:t>
            </a:r>
            <a:r>
              <a:rPr lang="fr-FR" dirty="0" err="1"/>
              <a:t>Angular</a:t>
            </a:r>
            <a:r>
              <a:rPr lang="fr-FR" dirty="0"/>
              <a:t> c’est.</a:t>
            </a:r>
          </a:p>
          <a:p>
            <a:r>
              <a:rPr lang="fr-FR" dirty="0"/>
              <a:t>En </a:t>
            </a:r>
            <a:r>
              <a:rPr lang="fr-FR" dirty="0" err="1"/>
              <a:t>Angular</a:t>
            </a:r>
            <a:r>
              <a:rPr lang="fr-FR" dirty="0"/>
              <a:t>, un décorateur prend un argument : l’objet de </a:t>
            </a:r>
            <a:r>
              <a:rPr lang="fr-FR" dirty="0" err="1"/>
              <a:t>metadata</a:t>
            </a:r>
            <a:r>
              <a:rPr lang="fr-F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C9887-5B45-4EEB-BD77-01E21FB116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4649651"/>
            <a:ext cx="4129708" cy="16590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76855C-C8E6-4D5D-8DD1-686FB95B0F48}"/>
              </a:ext>
            </a:extLst>
          </p:cNvPr>
          <p:cNvCxnSpPr/>
          <p:nvPr/>
        </p:nvCxnSpPr>
        <p:spPr>
          <a:xfrm flipV="1">
            <a:off x="1763688" y="4797152"/>
            <a:ext cx="129614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C4EA0F-797B-46EE-9781-5B9F87AB0C8C}"/>
              </a:ext>
            </a:extLst>
          </p:cNvPr>
          <p:cNvSpPr txBox="1"/>
          <p:nvPr/>
        </p:nvSpPr>
        <p:spPr>
          <a:xfrm>
            <a:off x="251520" y="4675787"/>
            <a:ext cx="123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Décorateur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076011-9853-4C8B-B972-30CD6B729C9B}"/>
              </a:ext>
            </a:extLst>
          </p:cNvPr>
          <p:cNvCxnSpPr/>
          <p:nvPr/>
        </p:nvCxnSpPr>
        <p:spPr>
          <a:xfrm>
            <a:off x="2555776" y="5301208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B24487-74FA-49FC-B45F-26BD8FAB63D8}"/>
              </a:ext>
            </a:extLst>
          </p:cNvPr>
          <p:cNvSpPr txBox="1"/>
          <p:nvPr/>
        </p:nvSpPr>
        <p:spPr>
          <a:xfrm>
            <a:off x="1302697" y="5119622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Metadata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9D34E0-8569-4A66-9C2C-1CBC3BFC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2B4459A-3C4A-4322-9735-CB8D531A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584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7932-88D5-4EE1-92A9-1616C254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AED8-76A4-4356-9BA3-F05B91EA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Mettre un favicon correct</a:t>
            </a:r>
          </a:p>
          <a:p>
            <a:r>
              <a:rPr lang="fr-FR" dirty="0"/>
              <a:t>Ajouter du </a:t>
            </a:r>
            <a:r>
              <a:rPr lang="fr-FR" dirty="0" err="1"/>
              <a:t>routing</a:t>
            </a:r>
            <a:r>
              <a:rPr lang="fr-FR" dirty="0"/>
              <a:t> et une page pour les mentions légales.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B78A5-7F9D-4993-BCC2-5786C939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71271-7362-42E3-9A59-46449CDB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22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DC02-B3FA-4E88-B541-1A3D6CD5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Favicon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1FE9F-4CDB-4289-B858-EBDFAC9E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4C3E0-301B-461E-9B8D-1FBAEFA8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74A7F-35DB-4EEA-9CB1-E78414C47E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2" y="1700808"/>
            <a:ext cx="7835716" cy="36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15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8DAA-18ED-4680-95DF-5C4087D9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différents usage des composants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7A08-FF50-4F93-8C48-34958326B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err="1"/>
              <a:t>Layout</a:t>
            </a:r>
            <a:r>
              <a:rPr lang="fr-FR" dirty="0"/>
              <a:t> de page :</a:t>
            </a:r>
          </a:p>
          <a:p>
            <a:pPr lvl="1"/>
            <a:r>
              <a:rPr lang="fr-FR" dirty="0"/>
              <a:t>Header</a:t>
            </a:r>
          </a:p>
          <a:p>
            <a:pPr lvl="1"/>
            <a:r>
              <a:rPr lang="fr-FR" dirty="0"/>
              <a:t>Sidebar</a:t>
            </a:r>
          </a:p>
          <a:p>
            <a:pPr lvl="1"/>
            <a:r>
              <a:rPr lang="fr-FR" dirty="0" err="1"/>
              <a:t>Footer</a:t>
            </a:r>
            <a:endParaRPr lang="fr-FR" dirty="0"/>
          </a:p>
          <a:p>
            <a:pPr lvl="1"/>
            <a:r>
              <a:rPr lang="fr-FR" dirty="0"/>
              <a:t>Etc.</a:t>
            </a:r>
          </a:p>
          <a:p>
            <a:r>
              <a:rPr lang="fr-FR" dirty="0"/>
              <a:t>Widget d’écran, par exemple :</a:t>
            </a:r>
          </a:p>
          <a:p>
            <a:pPr lvl="1"/>
            <a:r>
              <a:rPr lang="fr-FR" dirty="0"/>
              <a:t>Input de </a:t>
            </a:r>
            <a:r>
              <a:rPr lang="fr-FR" dirty="0" err="1"/>
              <a:t>password</a:t>
            </a:r>
            <a:endParaRPr lang="fr-FR" dirty="0"/>
          </a:p>
          <a:p>
            <a:pPr lvl="1"/>
            <a:r>
              <a:rPr lang="fr-FR" dirty="0"/>
              <a:t>Radio bouton</a:t>
            </a:r>
          </a:p>
          <a:p>
            <a:pPr lvl="1"/>
            <a:r>
              <a:rPr lang="fr-FR" dirty="0"/>
              <a:t>Calendrier</a:t>
            </a:r>
          </a:p>
          <a:p>
            <a:pPr lvl="1"/>
            <a:r>
              <a:rPr lang="fr-FR" dirty="0"/>
              <a:t>Graphique</a:t>
            </a:r>
          </a:p>
          <a:p>
            <a:pPr lvl="1"/>
            <a:r>
              <a:rPr lang="fr-FR" dirty="0"/>
              <a:t>Etc.</a:t>
            </a:r>
          </a:p>
          <a:p>
            <a:r>
              <a:rPr lang="fr-FR" dirty="0"/>
              <a:t>Route pour les SPA (Single Page Application)</a:t>
            </a:r>
          </a:p>
          <a:p>
            <a:pPr lvl="1"/>
            <a:r>
              <a:rPr lang="fr-FR" dirty="0"/>
              <a:t>Contenu principal d’écran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28EFA-652B-47DE-BB9B-3247663F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19F2A-6A34-43CC-B32D-666E608F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370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D160-AF3D-4B12-B7E2-293906B7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un module de </a:t>
            </a:r>
            <a:r>
              <a:rPr lang="fr-FR" dirty="0" err="1"/>
              <a:t>routing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C74EE-BDA8-4B57-9617-081CCB5F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30EA2-5F14-4D90-9E2D-25DB5238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59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4968E-E1D4-4D59-BEAB-D449763B59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2216564"/>
            <a:ext cx="7930221" cy="25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7EF6-BAE9-4B6F-99A9-371B2AD4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1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12CA-737A-4375-A7D6-0120BDC49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Délivrer à la production une application </a:t>
            </a:r>
            <a:r>
              <a:rPr lang="fr-FR" dirty="0" err="1"/>
              <a:t>Angular</a:t>
            </a:r>
            <a:r>
              <a:rPr lang="fr-FR" dirty="0"/>
              <a:t> très basique (Hello {{</a:t>
            </a:r>
            <a:r>
              <a:rPr lang="fr-FR" dirty="0" err="1"/>
              <a:t>name</a:t>
            </a:r>
            <a:r>
              <a:rPr lang="fr-FR" dirty="0"/>
              <a:t>}})</a:t>
            </a:r>
          </a:p>
          <a:p>
            <a:r>
              <a:rPr lang="fr-FR" dirty="0"/>
              <a:t>Correction sur branche exo1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14AC9-5687-4543-B0D4-799AE7C6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4012B-A7C2-4578-BA68-7D65CE43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8951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DF62-E98F-4154-9B79-7A9FFFA8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des composants routes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CE203-7EAB-4B0A-87CA-95C31BA7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816B0-23A8-43D9-952F-5C28C5D6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62711-3154-4AB7-86C5-94289FA7F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814" y="1340768"/>
            <a:ext cx="5775281" cy="48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9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362D-C637-473B-AAFB-EDB3A76D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Configure les routes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19E3-F2B8-4238-A1DB-61907276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37B22-9C43-420E-B642-D399A364B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76F9A-5D99-4697-8AA7-1ACA8B5BA1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1916832"/>
            <a:ext cx="5197741" cy="35888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3FAA4F-FC2E-48B0-AAB0-FF14C2B59B6F}"/>
              </a:ext>
            </a:extLst>
          </p:cNvPr>
          <p:cNvCxnSpPr/>
          <p:nvPr/>
        </p:nvCxnSpPr>
        <p:spPr>
          <a:xfrm>
            <a:off x="1835696" y="2564904"/>
            <a:ext cx="1800200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F26A6D-5680-459D-923E-91E2B0718D7F}"/>
              </a:ext>
            </a:extLst>
          </p:cNvPr>
          <p:cNvSpPr txBox="1"/>
          <p:nvPr/>
        </p:nvSpPr>
        <p:spPr>
          <a:xfrm>
            <a:off x="457200" y="2132856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62518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8325-08A6-466B-8957-7E9F4EB4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du </a:t>
            </a:r>
            <a:r>
              <a:rPr lang="fr-FR" dirty="0" err="1"/>
              <a:t>routing</a:t>
            </a:r>
            <a:r>
              <a:rPr lang="fr-FR" dirty="0"/>
              <a:t> dans </a:t>
            </a:r>
            <a:r>
              <a:rPr lang="fr-FR" dirty="0" err="1"/>
              <a:t>layout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4A004-55EF-4C58-A292-02073C0BB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64FDB-EAE1-438A-A494-34157A83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0F03-BC97-47FF-BDED-861A634240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340769"/>
            <a:ext cx="4145359" cy="18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B098A-F4E9-4203-9E19-23045F07CD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8" y="3288614"/>
            <a:ext cx="4143871" cy="1170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3C557-77B0-4837-82DF-846F8E34CB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4607154"/>
            <a:ext cx="4083832" cy="1318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6CBA2-E531-4871-B33B-7F966A331B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919" y="1340769"/>
            <a:ext cx="4283968" cy="1098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279E58-356F-4A6B-91CA-09B36A770F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218" y="2857554"/>
            <a:ext cx="4306670" cy="10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5AE7-1D38-4A2B-B2FE-50DD5967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Directive </a:t>
            </a:r>
            <a:r>
              <a:rPr lang="fr-FR" dirty="0" err="1"/>
              <a:t>routerLink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21AAB-D80C-47BA-9066-937368FB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CE8D3-7A13-4ADC-8854-04C7650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C30BC-D600-4C29-9C73-B80FFEECFF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28800"/>
            <a:ext cx="7524328" cy="1392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9ADBC-45AC-43A9-8841-C4573C98C2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3368642"/>
            <a:ext cx="7567608" cy="15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70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6FF6-B353-43C9-B00B-258EFD8D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routerLink</a:t>
            </a:r>
            <a:r>
              <a:rPr lang="fr-FR" dirty="0"/>
              <a:t> vs href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6948-6565-49A4-A846-C45A7C90B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routerLink</a:t>
            </a:r>
            <a:r>
              <a:rPr lang="fr-FR" dirty="0"/>
              <a:t> permet de simuler un changement de page, sauf que :</a:t>
            </a:r>
          </a:p>
          <a:p>
            <a:pPr lvl="1"/>
            <a:r>
              <a:rPr lang="fr-FR" dirty="0"/>
              <a:t>La page est un composant </a:t>
            </a:r>
            <a:r>
              <a:rPr lang="fr-FR" dirty="0" err="1"/>
              <a:t>angular</a:t>
            </a:r>
            <a:r>
              <a:rPr lang="fr-FR" dirty="0"/>
              <a:t>, qui n’a pas besoin d’être chargé depuis le serveur.</a:t>
            </a:r>
          </a:p>
          <a:p>
            <a:pPr lvl="1"/>
            <a:r>
              <a:rPr lang="fr-FR" dirty="0"/>
              <a:t>Bon pour les performances du site.</a:t>
            </a:r>
          </a:p>
          <a:p>
            <a:r>
              <a:rPr lang="fr-FR" dirty="0"/>
              <a:t>href permet d’appeler une ressource sur un serveur. </a:t>
            </a:r>
          </a:p>
          <a:p>
            <a:pPr lvl="1"/>
            <a:r>
              <a:rPr lang="fr-FR" dirty="0"/>
              <a:t>(sauf si on s’est permis d’annuler et remplacer son fonctionnement, comme c’était le cas avec AngularJS)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EA544-FC5C-4246-9EAD-8A8EBA6C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60B3F-2A49-4503-8AF0-FCEBC8A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323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E4E0-6DC9-42AD-8E6F-D480D913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5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E12A-3E5C-4B43-9F34-F74C23E9E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4353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Ajouter les 4 écrans pour créer un quizz selon le design UX/UI suivant</a:t>
            </a:r>
          </a:p>
          <a:p>
            <a:r>
              <a:rPr lang="fr-FR" dirty="0"/>
              <a:t>Juste les visuels et le CSS de décoration.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44E0-FEDB-4E0D-9C1A-0D6044B5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C220B-596F-4EC9-97D7-A49B9CAC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65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45DB5-9B89-41FD-A1B5-8C36BA662C28}"/>
              </a:ext>
            </a:extLst>
          </p:cNvPr>
          <p:cNvSpPr/>
          <p:nvPr/>
        </p:nvSpPr>
        <p:spPr>
          <a:xfrm>
            <a:off x="395536" y="357301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B3241-86A1-4DE3-85E1-DD572D6050C2}"/>
              </a:ext>
            </a:extLst>
          </p:cNvPr>
          <p:cNvSpPr/>
          <p:nvPr/>
        </p:nvSpPr>
        <p:spPr>
          <a:xfrm>
            <a:off x="395536" y="400506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A1B4E-EFA8-49EA-A638-0E8108CB42B2}"/>
              </a:ext>
            </a:extLst>
          </p:cNvPr>
          <p:cNvSpPr/>
          <p:nvPr/>
        </p:nvSpPr>
        <p:spPr>
          <a:xfrm>
            <a:off x="395536" y="579688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A7AAB-D3CE-4966-BBC9-82131ADA905E}"/>
              </a:ext>
            </a:extLst>
          </p:cNvPr>
          <p:cNvSpPr/>
          <p:nvPr/>
        </p:nvSpPr>
        <p:spPr>
          <a:xfrm>
            <a:off x="539552" y="4909972"/>
            <a:ext cx="1656184" cy="2738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DE536-AC40-4E10-A35C-D3863F274ED2}"/>
              </a:ext>
            </a:extLst>
          </p:cNvPr>
          <p:cNvSpPr/>
          <p:nvPr/>
        </p:nvSpPr>
        <p:spPr>
          <a:xfrm>
            <a:off x="547855" y="5384434"/>
            <a:ext cx="1656184" cy="2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Suivant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F3D07-C0F5-4B6C-A5A3-4FE618310A26}"/>
              </a:ext>
            </a:extLst>
          </p:cNvPr>
          <p:cNvSpPr txBox="1"/>
          <p:nvPr/>
        </p:nvSpPr>
        <p:spPr>
          <a:xfrm>
            <a:off x="457200" y="454074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du quizz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9A5E2-5C5D-42E5-A722-5D724AFF14A4}"/>
              </a:ext>
            </a:extLst>
          </p:cNvPr>
          <p:cNvSpPr txBox="1"/>
          <p:nvPr/>
        </p:nvSpPr>
        <p:spPr>
          <a:xfrm>
            <a:off x="462813" y="4010048"/>
            <a:ext cx="182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Création de quizz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EF7599-4F5D-42BC-BC93-18FECE106297}"/>
              </a:ext>
            </a:extLst>
          </p:cNvPr>
          <p:cNvSpPr/>
          <p:nvPr/>
        </p:nvSpPr>
        <p:spPr>
          <a:xfrm>
            <a:off x="2627784" y="357301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AC2F68-2B72-486A-B1E1-66783D59F482}"/>
              </a:ext>
            </a:extLst>
          </p:cNvPr>
          <p:cNvSpPr/>
          <p:nvPr/>
        </p:nvSpPr>
        <p:spPr>
          <a:xfrm>
            <a:off x="2627784" y="400506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C4E71-2036-4573-B1F1-11EC758069CA}"/>
              </a:ext>
            </a:extLst>
          </p:cNvPr>
          <p:cNvSpPr/>
          <p:nvPr/>
        </p:nvSpPr>
        <p:spPr>
          <a:xfrm>
            <a:off x="2627784" y="579688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2F2425-1994-463D-A55E-6940D0A08911}"/>
              </a:ext>
            </a:extLst>
          </p:cNvPr>
          <p:cNvSpPr/>
          <p:nvPr/>
        </p:nvSpPr>
        <p:spPr>
          <a:xfrm>
            <a:off x="2771800" y="4909972"/>
            <a:ext cx="1656184" cy="2738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Ajouter une question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5CB75E-0D7D-4FF5-8DDC-C48B5AEF0B5A}"/>
              </a:ext>
            </a:extLst>
          </p:cNvPr>
          <p:cNvSpPr/>
          <p:nvPr/>
        </p:nvSpPr>
        <p:spPr>
          <a:xfrm>
            <a:off x="2780103" y="5384434"/>
            <a:ext cx="1656184" cy="2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Terminer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6DFEC7-4FF2-4580-8966-36CAAFFCDE1C}"/>
              </a:ext>
            </a:extLst>
          </p:cNvPr>
          <p:cNvSpPr txBox="1"/>
          <p:nvPr/>
        </p:nvSpPr>
        <p:spPr>
          <a:xfrm>
            <a:off x="2695062" y="4010048"/>
            <a:ext cx="173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Quizz : Les capitales d’Europe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A826E-6528-454A-99C6-D7EEBA74AB20}"/>
              </a:ext>
            </a:extLst>
          </p:cNvPr>
          <p:cNvSpPr txBox="1"/>
          <p:nvPr/>
        </p:nvSpPr>
        <p:spPr>
          <a:xfrm>
            <a:off x="2681204" y="4498370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Nombre de questions :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6A3803-0888-4E63-B7B4-ABCDE0710B6C}"/>
              </a:ext>
            </a:extLst>
          </p:cNvPr>
          <p:cNvSpPr/>
          <p:nvPr/>
        </p:nvSpPr>
        <p:spPr>
          <a:xfrm>
            <a:off x="4890112" y="357027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D8756E-5960-49E9-B2B5-3435877485F3}"/>
              </a:ext>
            </a:extLst>
          </p:cNvPr>
          <p:cNvSpPr/>
          <p:nvPr/>
        </p:nvSpPr>
        <p:spPr>
          <a:xfrm>
            <a:off x="4890112" y="400232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831F90-0FAF-4DBC-8DBB-DE05F41C58D7}"/>
              </a:ext>
            </a:extLst>
          </p:cNvPr>
          <p:cNvSpPr/>
          <p:nvPr/>
        </p:nvSpPr>
        <p:spPr>
          <a:xfrm>
            <a:off x="4890112" y="579414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036AB7-BEAE-4634-88C2-4BA8895A5772}"/>
              </a:ext>
            </a:extLst>
          </p:cNvPr>
          <p:cNvSpPr/>
          <p:nvPr/>
        </p:nvSpPr>
        <p:spPr>
          <a:xfrm>
            <a:off x="5981417" y="5580058"/>
            <a:ext cx="678815" cy="157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Ajouter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05088-AC3B-4E50-95E9-2A9A844C2B8A}"/>
              </a:ext>
            </a:extLst>
          </p:cNvPr>
          <p:cNvSpPr txBox="1"/>
          <p:nvPr/>
        </p:nvSpPr>
        <p:spPr>
          <a:xfrm>
            <a:off x="4995178" y="3994659"/>
            <a:ext cx="1732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Ajouter une question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09BE7-9677-4A8B-A4AE-80DAFF87DB0C}"/>
              </a:ext>
            </a:extLst>
          </p:cNvPr>
          <p:cNvSpPr/>
          <p:nvPr/>
        </p:nvSpPr>
        <p:spPr>
          <a:xfrm>
            <a:off x="5032836" y="4393320"/>
            <a:ext cx="1656184" cy="2738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F751C4-225B-4500-8893-D863A81C98D6}"/>
              </a:ext>
            </a:extLst>
          </p:cNvPr>
          <p:cNvSpPr txBox="1"/>
          <p:nvPr/>
        </p:nvSpPr>
        <p:spPr>
          <a:xfrm>
            <a:off x="4922470" y="4167452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Libellé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FC7EF3-3DAA-4ABE-9BA6-44989C097872}"/>
              </a:ext>
            </a:extLst>
          </p:cNvPr>
          <p:cNvSpPr/>
          <p:nvPr/>
        </p:nvSpPr>
        <p:spPr>
          <a:xfrm>
            <a:off x="5032836" y="5580058"/>
            <a:ext cx="678815" cy="1516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800" dirty="0"/>
              <a:t>Annuler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B2405-3934-4E4B-9AE1-9FE5F09FFDC8}"/>
              </a:ext>
            </a:extLst>
          </p:cNvPr>
          <p:cNvSpPr/>
          <p:nvPr/>
        </p:nvSpPr>
        <p:spPr>
          <a:xfrm>
            <a:off x="5220072" y="4923018"/>
            <a:ext cx="963872" cy="106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13A58D-C84F-4FE5-B9B9-839385F0B11C}"/>
              </a:ext>
            </a:extLst>
          </p:cNvPr>
          <p:cNvSpPr txBox="1"/>
          <p:nvPr/>
        </p:nvSpPr>
        <p:spPr>
          <a:xfrm>
            <a:off x="4944558" y="468247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Réponses possibles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A35FA8-C067-45AD-87AF-82A020B3DDD1}"/>
              </a:ext>
            </a:extLst>
          </p:cNvPr>
          <p:cNvSpPr/>
          <p:nvPr/>
        </p:nvSpPr>
        <p:spPr>
          <a:xfrm>
            <a:off x="5220072" y="5097656"/>
            <a:ext cx="963872" cy="106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C48F00-920B-421A-ACE7-3913B37F803D}"/>
              </a:ext>
            </a:extLst>
          </p:cNvPr>
          <p:cNvSpPr/>
          <p:nvPr/>
        </p:nvSpPr>
        <p:spPr>
          <a:xfrm>
            <a:off x="5223810" y="5264297"/>
            <a:ext cx="963872" cy="106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CF5FF2-C7C8-4620-B74F-7E84B2B69182}"/>
              </a:ext>
            </a:extLst>
          </p:cNvPr>
          <p:cNvSpPr/>
          <p:nvPr/>
        </p:nvSpPr>
        <p:spPr>
          <a:xfrm>
            <a:off x="5225686" y="5428862"/>
            <a:ext cx="963872" cy="1062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783B70-9C41-459F-A134-FBAF591967E5}"/>
              </a:ext>
            </a:extLst>
          </p:cNvPr>
          <p:cNvSpPr/>
          <p:nvPr/>
        </p:nvSpPr>
        <p:spPr>
          <a:xfrm>
            <a:off x="6529528" y="4903039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6E56A4-711A-497F-BC58-97596D0D7D28}"/>
              </a:ext>
            </a:extLst>
          </p:cNvPr>
          <p:cNvSpPr/>
          <p:nvPr/>
        </p:nvSpPr>
        <p:spPr>
          <a:xfrm>
            <a:off x="6529528" y="5065063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FA82501-DD08-43D2-953D-375EC64DAC91}"/>
              </a:ext>
            </a:extLst>
          </p:cNvPr>
          <p:cNvSpPr/>
          <p:nvPr/>
        </p:nvSpPr>
        <p:spPr>
          <a:xfrm>
            <a:off x="6528028" y="5242056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DA36BF7-7230-422E-B39B-388498D37DC5}"/>
              </a:ext>
            </a:extLst>
          </p:cNvPr>
          <p:cNvSpPr/>
          <p:nvPr/>
        </p:nvSpPr>
        <p:spPr>
          <a:xfrm>
            <a:off x="6529528" y="5406450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26A30C-2808-4137-8737-EA1ED4BF9757}"/>
              </a:ext>
            </a:extLst>
          </p:cNvPr>
          <p:cNvSpPr/>
          <p:nvPr/>
        </p:nvSpPr>
        <p:spPr>
          <a:xfrm>
            <a:off x="6949924" y="357027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049C0F-A1BF-4581-AA40-F3D8410BC23C}"/>
              </a:ext>
            </a:extLst>
          </p:cNvPr>
          <p:cNvSpPr/>
          <p:nvPr/>
        </p:nvSpPr>
        <p:spPr>
          <a:xfrm>
            <a:off x="6949924" y="400232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17829A-7404-419B-8AE5-62E717482FFD}"/>
              </a:ext>
            </a:extLst>
          </p:cNvPr>
          <p:cNvSpPr/>
          <p:nvPr/>
        </p:nvSpPr>
        <p:spPr>
          <a:xfrm>
            <a:off x="6949924" y="579414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A5277E-3476-49D1-83F6-0D796524E861}"/>
              </a:ext>
            </a:extLst>
          </p:cNvPr>
          <p:cNvSpPr txBox="1"/>
          <p:nvPr/>
        </p:nvSpPr>
        <p:spPr>
          <a:xfrm>
            <a:off x="7572063" y="4733151"/>
            <a:ext cx="79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Bravo !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1905694-8A34-46AB-97CF-4930F5E05F26}"/>
              </a:ext>
            </a:extLst>
          </p:cNvPr>
          <p:cNvSpPr/>
          <p:nvPr/>
        </p:nvSpPr>
        <p:spPr>
          <a:xfrm>
            <a:off x="7104094" y="5443124"/>
            <a:ext cx="1656184" cy="2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Retour accueil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9F0A774-F892-4A08-B771-2AF9880E26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2955" y="4032420"/>
            <a:ext cx="798462" cy="79846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0C03DA9-C389-40E8-A336-C02792FC8B73}"/>
              </a:ext>
            </a:extLst>
          </p:cNvPr>
          <p:cNvSpPr txBox="1"/>
          <p:nvPr/>
        </p:nvSpPr>
        <p:spPr>
          <a:xfrm>
            <a:off x="7096054" y="4987946"/>
            <a:ext cx="16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Ton quizz est bien créé !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4EF32BB-D972-4B76-96CA-067DBD59AE18}"/>
              </a:ext>
            </a:extLst>
          </p:cNvPr>
          <p:cNvSpPr txBox="1"/>
          <p:nvPr/>
        </p:nvSpPr>
        <p:spPr>
          <a:xfrm>
            <a:off x="4953844" y="5026410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961449-470F-4199-9DFE-6A12545D8564}"/>
              </a:ext>
            </a:extLst>
          </p:cNvPr>
          <p:cNvSpPr txBox="1"/>
          <p:nvPr/>
        </p:nvSpPr>
        <p:spPr>
          <a:xfrm>
            <a:off x="4953844" y="5189869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89599-6200-41D6-9B88-BCBE1B791E4A}"/>
              </a:ext>
            </a:extLst>
          </p:cNvPr>
          <p:cNvSpPr txBox="1"/>
          <p:nvPr/>
        </p:nvSpPr>
        <p:spPr>
          <a:xfrm>
            <a:off x="4956540" y="4862274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82F17C-B077-44BC-8721-900DEE112B0C}"/>
              </a:ext>
            </a:extLst>
          </p:cNvPr>
          <p:cNvSpPr txBox="1"/>
          <p:nvPr/>
        </p:nvSpPr>
        <p:spPr>
          <a:xfrm>
            <a:off x="4953844" y="5367557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37215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E6D6-F9C0-43FC-8599-43CD8A5F5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d’un module de </a:t>
            </a:r>
            <a:r>
              <a:rPr lang="fr-FR" dirty="0" err="1"/>
              <a:t>routing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C4AAA-7375-4AED-BDE7-15A46564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52ED8-745A-4FE7-8461-0C537AF7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12DCB-019E-4731-90BC-F94CE746E0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36996"/>
            <a:ext cx="7164288" cy="234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FE920-1CB8-4B42-B8A0-CE736B1C1B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3933056"/>
            <a:ext cx="3923928" cy="20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1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83AF-90BE-466D-AC0F-9B956FBD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des composants routes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496F0-C00D-429B-A816-C07642B2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FD7DC-A3E5-45C7-974E-2847B3AA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6635A-62BA-4BD9-B9B1-BFD0B8619E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26" y="1484784"/>
            <a:ext cx="467208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238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C28B-4998-42AE-883A-0685AF81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component 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0BACE-3A21-4D38-A7F4-BADEBB01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53F68-EA30-4E81-B423-AC57F098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0EF1B-05AB-492D-8DA4-584991D6EB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00808"/>
            <a:ext cx="6948264" cy="1489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A862B-4D98-47B6-BA80-4C44375A7B1A}"/>
              </a:ext>
            </a:extLst>
          </p:cNvPr>
          <p:cNvSpPr txBox="1"/>
          <p:nvPr/>
        </p:nvSpPr>
        <p:spPr>
          <a:xfrm>
            <a:off x="1259632" y="3861048"/>
            <a:ext cx="441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Faire le plus simple des DOM par composant.</a:t>
            </a:r>
          </a:p>
        </p:txBody>
      </p:sp>
    </p:spTree>
    <p:extLst>
      <p:ext uri="{BB962C8B-B14F-4D97-AF65-F5344CB8AC3E}">
        <p14:creationId xmlns:p14="http://schemas.microsoft.com/office/powerpoint/2010/main" val="261438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A9D6-FF91-4816-A294-8466D2D5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Décoration CSS d’un composant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AD03B-E5AC-4D57-85D1-14B8803B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704C0-A263-4FE4-B69C-B9E18FEA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69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C4AB2-77F0-4EBF-A24D-43C6B6C3EF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921235"/>
            <a:ext cx="8194758" cy="2088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6A25F8-D0DC-49A3-AFB4-C95B3EB7E7D2}"/>
              </a:ext>
            </a:extLst>
          </p:cNvPr>
          <p:cNvSpPr txBox="1"/>
          <p:nvPr/>
        </p:nvSpPr>
        <p:spPr>
          <a:xfrm>
            <a:off x="323528" y="1340768"/>
            <a:ext cx="869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Lorsqu’on sent que un aspect peut être appliqué de manière global, on touche à </a:t>
            </a:r>
            <a:r>
              <a:rPr lang="fr-FR" dirty="0" err="1"/>
              <a:t>styles.scss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66E8C-88BF-4421-97F5-F7F57882F4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14" y="4437111"/>
            <a:ext cx="7240922" cy="16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511A-9313-4620-BBE9-1A5AAE24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2C7C-4A35-4601-BB30-5605813E6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Rendre accessible le développement </a:t>
            </a:r>
            <a:r>
              <a:rPr lang="fr-FR" dirty="0" err="1"/>
              <a:t>Angular</a:t>
            </a:r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https://cli.angular.io/</a:t>
            </a:r>
            <a:endParaRPr lang="fr-FR" dirty="0"/>
          </a:p>
          <a:p>
            <a:r>
              <a:rPr lang="fr-FR" dirty="0"/>
              <a:t>Installer </a:t>
            </a:r>
            <a:r>
              <a:rPr lang="fr-FR" dirty="0" err="1"/>
              <a:t>Angular</a:t>
            </a:r>
            <a:r>
              <a:rPr lang="fr-FR" dirty="0"/>
              <a:t> cli (</a:t>
            </a:r>
            <a:r>
              <a:rPr lang="fr-FR" dirty="0" err="1"/>
              <a:t>npm</a:t>
            </a:r>
            <a:r>
              <a:rPr lang="fr-FR" dirty="0"/>
              <a:t>)</a:t>
            </a:r>
          </a:p>
          <a:p>
            <a:r>
              <a:rPr lang="fr-FR" dirty="0"/>
              <a:t>Suivre les instructions pour démarrer une application.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DA51C-DB66-4F7D-B474-88E05E03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D141F-DDB7-4D3C-8456-1F2E51EC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212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F64D-40B6-45B8-868C-12E8232E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de bouton primaire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85FE5-0F58-462F-A377-6E960FCC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987008" cy="89269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Pour faciliter la lecture d’un écran, il faut en principe indiquer la sortie principal de l’écran avec un bouton primaire.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C2C01-C650-4120-997B-95FE3000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686CE-677A-4773-996E-C23F42D2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97E97-CCC7-4E85-A119-CA224A5001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2675459"/>
            <a:ext cx="5328592" cy="211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DF6EC-167E-44ED-8D86-F54BFC856A50}"/>
              </a:ext>
            </a:extLst>
          </p:cNvPr>
          <p:cNvSpPr txBox="1"/>
          <p:nvPr/>
        </p:nvSpPr>
        <p:spPr>
          <a:xfrm>
            <a:off x="2987824" y="2348880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styles.scss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A4DFE-DB17-4877-A698-07CFE45248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90" y="4974326"/>
            <a:ext cx="5796136" cy="12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60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EA87-6357-4C8D-824D-D3099753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E19C5-6566-4E45-BD96-5657F4BB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07B92-184C-4C87-B059-B8B7B3D2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4844C-4710-4CF7-B3A3-695C213CAB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56" y="1340768"/>
            <a:ext cx="5936552" cy="205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85B0E-238F-4F1A-A885-D0825E5711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264" y="3599657"/>
            <a:ext cx="1494129" cy="263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B811A5-6496-459D-A633-2355AB4437F1}"/>
              </a:ext>
            </a:extLst>
          </p:cNvPr>
          <p:cNvSpPr txBox="1"/>
          <p:nvPr/>
        </p:nvSpPr>
        <p:spPr>
          <a:xfrm>
            <a:off x="6588224" y="2893435"/>
            <a:ext cx="237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DOM est fait, mais pas encore décoré.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250E6-BA07-43FF-8538-7A30C9F233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72" y="3599657"/>
            <a:ext cx="3419872" cy="1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0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F4C9-7A96-4EC0-9864-B90C99A1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décoration SCSS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6E31C-81E9-49CD-B5E9-F27B63DC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CF4FF-4969-46DF-ADFF-47C57ECB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6D0F4-DFEA-4CF3-917B-E95B71504BC3}"/>
              </a:ext>
            </a:extLst>
          </p:cNvPr>
          <p:cNvSpPr txBox="1"/>
          <p:nvPr/>
        </p:nvSpPr>
        <p:spPr>
          <a:xfrm>
            <a:off x="683568" y="126876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BE4A5-4093-4734-AE28-B908EB5039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4579956"/>
            <a:ext cx="4499992" cy="1341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9FF3E6-DEB8-4E31-9AA3-6607B85487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292828"/>
            <a:ext cx="5220072" cy="2594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F98CD-B5C2-47A3-B35A-5225BC24AC65}"/>
              </a:ext>
            </a:extLst>
          </p:cNvPr>
          <p:cNvSpPr txBox="1"/>
          <p:nvPr/>
        </p:nvSpPr>
        <p:spPr>
          <a:xfrm>
            <a:off x="747046" y="4071553"/>
            <a:ext cx="89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Locale :</a:t>
            </a:r>
          </a:p>
        </p:txBody>
      </p:sp>
    </p:spTree>
    <p:extLst>
      <p:ext uri="{BB962C8B-B14F-4D97-AF65-F5344CB8AC3E}">
        <p14:creationId xmlns:p14="http://schemas.microsoft.com/office/powerpoint/2010/main" val="27481186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7DC6-7C0F-4473-9BBC-FDEE0A4B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des liens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3C68A-3563-460B-9BDA-960906AB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0EA86-2DDD-451F-808A-9A47DD2B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3058A-A741-4CF2-B7DE-DADC7FFE05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2012758"/>
            <a:ext cx="6156176" cy="14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2EE3-5174-4037-9DE2-C806DCE4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question DOM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A2419-21AC-40A8-BACF-D7583ADA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11D9E-BFCD-4E29-9D18-EB8B7C72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6800D-3E73-434C-88F1-556299113B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136" y="1417638"/>
            <a:ext cx="3925864" cy="4583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4B5B5-8EEF-4EC1-82E1-DE981691A349}"/>
              </a:ext>
            </a:extLst>
          </p:cNvPr>
          <p:cNvSpPr txBox="1"/>
          <p:nvPr/>
        </p:nvSpPr>
        <p:spPr>
          <a:xfrm>
            <a:off x="251520" y="1628800"/>
            <a:ext cx="335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 pas hésiter à faire des </a:t>
            </a:r>
            <a:r>
              <a:rPr lang="fr-FR" dirty="0" err="1"/>
              <a:t>div.class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002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D2D-DB72-4907-9FC0-6C043F67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question SCSS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F43A-E9EB-4C37-B007-14F4153B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322712" cy="892696"/>
          </a:xfrm>
        </p:spPr>
        <p:txBody>
          <a:bodyPr/>
          <a:lstStyle/>
          <a:p>
            <a:r>
              <a:rPr lang="fr-FR" dirty="0"/>
              <a:t>Première passe.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129DE-2B8F-458F-98D9-652EF26E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DE06-2F32-4F29-BE15-F9CBFF50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C4258-C5B0-475A-893E-DC6B05570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1556792"/>
            <a:ext cx="2479747" cy="4293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31E54-4D01-4F8D-AC57-E666AAA610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664" y="2420888"/>
            <a:ext cx="20188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7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EF0B-12E1-4C46-859D-83A06F98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ngFor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920D-BDA0-4DE0-854F-92A9A345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915000" cy="1108719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*</a:t>
            </a:r>
            <a:r>
              <a:rPr lang="fr-FR" dirty="0" err="1"/>
              <a:t>ngFor</a:t>
            </a:r>
            <a:r>
              <a:rPr lang="fr-FR" dirty="0"/>
              <a:t> permet de faire des boucles dans le DOM</a:t>
            </a:r>
          </a:p>
          <a:p>
            <a:r>
              <a:rPr lang="fr-FR" dirty="0"/>
              <a:t>*</a:t>
            </a:r>
            <a:r>
              <a:rPr lang="fr-FR" dirty="0" err="1"/>
              <a:t>ngFor</a:t>
            </a:r>
            <a:r>
              <a:rPr lang="fr-FR" dirty="0"/>
              <a:t> est une directive STRUCTURELLE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8CB27-5551-44CA-BA16-E200B0B4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159C0-530A-4263-8857-D73859D7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B831C-A0EE-4A9B-92CA-953D31FF33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3120876"/>
            <a:ext cx="4788024" cy="28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651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EA83-B5BA-4848-BD28-036F0599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1090B-B91C-4C23-9D83-2875A059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CE378-5311-43FF-8940-7E3ACFC1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0505A-ABCA-4091-8BCA-6D896BFFD3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685" y="1628800"/>
            <a:ext cx="5546630" cy="464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77603-AF2E-42A8-909F-0394C41E341A}"/>
              </a:ext>
            </a:extLst>
          </p:cNvPr>
          <p:cNvSpPr txBox="1"/>
          <p:nvPr/>
        </p:nvSpPr>
        <p:spPr>
          <a:xfrm>
            <a:off x="323528" y="1196752"/>
            <a:ext cx="708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Tout est facile à faire sauf l’alignement des boutons radios. On y reviendra.</a:t>
            </a:r>
          </a:p>
        </p:txBody>
      </p:sp>
    </p:spTree>
    <p:extLst>
      <p:ext uri="{BB962C8B-B14F-4D97-AF65-F5344CB8AC3E}">
        <p14:creationId xmlns:p14="http://schemas.microsoft.com/office/powerpoint/2010/main" val="3515141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FEB8-3C47-4705-A55B-C558F598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 d’une librairie externe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F7B5-64DC-4423-B7C0-4ED56D81A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Font </a:t>
            </a:r>
            <a:r>
              <a:rPr lang="fr-FR" dirty="0" err="1"/>
              <a:t>Awesome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4208F-70B8-48B6-8399-4C9E51DB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EEA90-DBBB-497D-90DD-6A7DBDBC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B6315-468E-4D1B-A58A-C590AD7F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1" y="2396543"/>
            <a:ext cx="7884368" cy="376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AF061-3FDD-483F-8913-5BAF2E3D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01" y="3004197"/>
            <a:ext cx="7884368" cy="376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25CC0-A8D3-4330-A64C-C505475B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85" y="3674748"/>
            <a:ext cx="7868884" cy="374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1F886-9F9B-4E6E-B16D-5DEF63C5A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76" y="4253821"/>
            <a:ext cx="7932293" cy="3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4210-3097-4E9F-8381-9EF342A3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d’une icône Font </a:t>
            </a:r>
            <a:r>
              <a:rPr lang="fr-FR" dirty="0" err="1"/>
              <a:t>Awesome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DC005-9E14-436B-8F41-07B3E29A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9188F-097A-4736-A873-1E9526B4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79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DD29-36D9-4D6C-96B9-AE42D927DA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340769"/>
            <a:ext cx="3949182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EB0AC-C028-4179-9268-4107DCFCE3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950" y="4134665"/>
            <a:ext cx="4851466" cy="673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976DE-014E-4192-BCEB-6D95A50DF6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73" y="1313905"/>
            <a:ext cx="4159197" cy="24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8BE-FEF7-4F39-B682-75EFE7C0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Commandes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D66E3-1F5A-4004-B181-77F57C47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ng</a:t>
            </a:r>
            <a:r>
              <a:rPr lang="fr-FR" dirty="0"/>
              <a:t> new essai</a:t>
            </a:r>
          </a:p>
          <a:p>
            <a:pPr lvl="1"/>
            <a:r>
              <a:rPr lang="fr-FR" dirty="0"/>
              <a:t>Pas de </a:t>
            </a:r>
            <a:r>
              <a:rPr lang="fr-FR" dirty="0" err="1"/>
              <a:t>routing</a:t>
            </a:r>
            <a:endParaRPr lang="fr-FR" dirty="0"/>
          </a:p>
          <a:p>
            <a:pPr lvl="1"/>
            <a:r>
              <a:rPr lang="fr-FR" dirty="0"/>
              <a:t>CSS</a:t>
            </a:r>
          </a:p>
          <a:p>
            <a:r>
              <a:rPr lang="fr-FR" dirty="0" err="1"/>
              <a:t>ng</a:t>
            </a:r>
            <a:r>
              <a:rPr lang="fr-FR" dirty="0"/>
              <a:t> serve –o</a:t>
            </a:r>
          </a:p>
          <a:p>
            <a:r>
              <a:rPr lang="fr-FR" dirty="0"/>
              <a:t>Changer le visuel du composant</a:t>
            </a:r>
          </a:p>
          <a:p>
            <a:r>
              <a:rPr lang="fr-FR" dirty="0" err="1"/>
              <a:t>ng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--prod</a:t>
            </a:r>
          </a:p>
          <a:p>
            <a:r>
              <a:rPr lang="fr-FR" dirty="0"/>
              <a:t>Installation sur un serveur de test simulant un serveur de production</a:t>
            </a:r>
          </a:p>
          <a:p>
            <a:pPr lvl="1"/>
            <a:r>
              <a:rPr lang="fr-FR" dirty="0"/>
              <a:t>Faire un module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testserver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AF59A-211C-44D5-B140-42048146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F788A-2DF0-47C1-8B6B-684ADDD8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4841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7258-AB31-47C1-8F2C-01991838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Flex en colonne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353F9-BB10-4E03-B9CB-86490F41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0C5B0-D014-4CA4-98E3-B8F1AFA1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D7F89-46A5-4C88-A1F9-2932A3948B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556792"/>
            <a:ext cx="1697169" cy="2996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5BFCB-5B20-473A-8464-E71CEB323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556792"/>
            <a:ext cx="6008808" cy="1204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13C88-21B0-4A45-83A9-780E853EFD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2900509"/>
            <a:ext cx="4572000" cy="33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70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7907-FAB1-45A6-96D9-E25B49DC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6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03FAD-446F-422F-949E-9629619A5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33555"/>
          </a:xfrm>
        </p:spPr>
        <p:txBody>
          <a:bodyPr/>
          <a:lstStyle/>
          <a:p>
            <a:r>
              <a:rPr lang="fr-FR" dirty="0"/>
              <a:t>Ajouter les 3 écrans pour faire un quizz.</a:t>
            </a:r>
          </a:p>
          <a:p>
            <a:r>
              <a:rPr lang="fr-FR" dirty="0"/>
              <a:t>Juste les visuels et le CSS de décoration.</a:t>
            </a:r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F942F-65F9-4D15-B3C2-62497586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F3502-BB8F-4147-88B4-8D67D737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8C6F86D-B248-40EE-9D98-C59256F51133}" type="slidenum">
              <a:rPr lang="fr-FR" smtClean="0"/>
              <a:t>81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0C4F8-1DFF-4299-A70B-B148EA6B167E}"/>
              </a:ext>
            </a:extLst>
          </p:cNvPr>
          <p:cNvSpPr/>
          <p:nvPr/>
        </p:nvSpPr>
        <p:spPr>
          <a:xfrm>
            <a:off x="395536" y="357301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AFB84-46AE-42CB-8462-2E4A5A765373}"/>
              </a:ext>
            </a:extLst>
          </p:cNvPr>
          <p:cNvSpPr/>
          <p:nvPr/>
        </p:nvSpPr>
        <p:spPr>
          <a:xfrm>
            <a:off x="395536" y="400506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0AF6E-83CE-4136-B253-0C90F0FD898D}"/>
              </a:ext>
            </a:extLst>
          </p:cNvPr>
          <p:cNvSpPr/>
          <p:nvPr/>
        </p:nvSpPr>
        <p:spPr>
          <a:xfrm>
            <a:off x="395536" y="579688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02AD64-ADDF-4E45-9036-53613E2E0265}"/>
              </a:ext>
            </a:extLst>
          </p:cNvPr>
          <p:cNvSpPr/>
          <p:nvPr/>
        </p:nvSpPr>
        <p:spPr>
          <a:xfrm>
            <a:off x="539552" y="4471864"/>
            <a:ext cx="595742" cy="55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Les capitales </a:t>
            </a:r>
            <a:r>
              <a:rPr lang="fr-FR" sz="800" dirty="0" err="1"/>
              <a:t>d’europe</a:t>
            </a:r>
            <a:endParaRPr lang="fr-FR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DF64F-8A12-46C4-957C-38E9FE1E361B}"/>
              </a:ext>
            </a:extLst>
          </p:cNvPr>
          <p:cNvSpPr txBox="1"/>
          <p:nvPr/>
        </p:nvSpPr>
        <p:spPr>
          <a:xfrm>
            <a:off x="462813" y="4010048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Liste des quizz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17A222-9D01-4993-B69A-4DC96BB9B87B}"/>
              </a:ext>
            </a:extLst>
          </p:cNvPr>
          <p:cNvSpPr/>
          <p:nvPr/>
        </p:nvSpPr>
        <p:spPr>
          <a:xfrm>
            <a:off x="2627784" y="357301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1306D-A28E-465B-927D-D0C86B55AE52}"/>
              </a:ext>
            </a:extLst>
          </p:cNvPr>
          <p:cNvSpPr/>
          <p:nvPr/>
        </p:nvSpPr>
        <p:spPr>
          <a:xfrm>
            <a:off x="2627784" y="400506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DB180-54DD-4DC3-ADAC-B69A5B09B640}"/>
              </a:ext>
            </a:extLst>
          </p:cNvPr>
          <p:cNvSpPr/>
          <p:nvPr/>
        </p:nvSpPr>
        <p:spPr>
          <a:xfrm>
            <a:off x="2627784" y="579688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AA3006-A3F1-4DE5-8CA0-558E5B7C7E03}"/>
              </a:ext>
            </a:extLst>
          </p:cNvPr>
          <p:cNvSpPr/>
          <p:nvPr/>
        </p:nvSpPr>
        <p:spPr>
          <a:xfrm>
            <a:off x="3801811" y="5588499"/>
            <a:ext cx="728383" cy="15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Suivant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621F3-C693-4915-A885-911563CAE039}"/>
              </a:ext>
            </a:extLst>
          </p:cNvPr>
          <p:cNvSpPr txBox="1"/>
          <p:nvPr/>
        </p:nvSpPr>
        <p:spPr>
          <a:xfrm>
            <a:off x="2695062" y="4010048"/>
            <a:ext cx="173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Quizz : Les capitales d’Europe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56CC3-724C-466E-9A8D-82AC2BC151BF}"/>
              </a:ext>
            </a:extLst>
          </p:cNvPr>
          <p:cNvSpPr txBox="1"/>
          <p:nvPr/>
        </p:nvSpPr>
        <p:spPr>
          <a:xfrm>
            <a:off x="2703363" y="4443922"/>
            <a:ext cx="17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Quelle est la capitale de la France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C653AFB-BC70-4685-8961-1ABA5C0A2455}"/>
              </a:ext>
            </a:extLst>
          </p:cNvPr>
          <p:cNvSpPr/>
          <p:nvPr/>
        </p:nvSpPr>
        <p:spPr>
          <a:xfrm>
            <a:off x="1454856" y="4465617"/>
            <a:ext cx="595742" cy="55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Maitriser </a:t>
            </a:r>
            <a:r>
              <a:rPr lang="fr-FR" sz="800" dirty="0" err="1"/>
              <a:t>Angular</a:t>
            </a:r>
            <a:endParaRPr lang="fr-FR" sz="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73364CE-33DB-4177-A9CD-D20125489F04}"/>
              </a:ext>
            </a:extLst>
          </p:cNvPr>
          <p:cNvSpPr/>
          <p:nvPr/>
        </p:nvSpPr>
        <p:spPr>
          <a:xfrm>
            <a:off x="539552" y="5181185"/>
            <a:ext cx="595742" cy="55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La gestion de conf git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87E0F7-1440-4F85-A439-70DDD3A218E0}"/>
              </a:ext>
            </a:extLst>
          </p:cNvPr>
          <p:cNvSpPr txBox="1"/>
          <p:nvPr/>
        </p:nvSpPr>
        <p:spPr>
          <a:xfrm>
            <a:off x="2996101" y="4836968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A    Paris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717A37-9D99-4D43-B820-EF59EFC553B6}"/>
              </a:ext>
            </a:extLst>
          </p:cNvPr>
          <p:cNvSpPr txBox="1"/>
          <p:nvPr/>
        </p:nvSpPr>
        <p:spPr>
          <a:xfrm>
            <a:off x="2993947" y="501953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B    Rome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232E00-5695-45AE-BF14-0CBD06337234}"/>
              </a:ext>
            </a:extLst>
          </p:cNvPr>
          <p:cNvSpPr txBox="1"/>
          <p:nvPr/>
        </p:nvSpPr>
        <p:spPr>
          <a:xfrm>
            <a:off x="2991925" y="5225643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C     Londres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1E774B-B9C1-4666-A692-4E3DE49DF0E2}"/>
              </a:ext>
            </a:extLst>
          </p:cNvPr>
          <p:cNvSpPr txBox="1"/>
          <p:nvPr/>
        </p:nvSpPr>
        <p:spPr>
          <a:xfrm>
            <a:off x="2987824" y="5413646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D     Berlin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49A64D-FA52-4FC8-8E66-E158E271C840}"/>
              </a:ext>
            </a:extLst>
          </p:cNvPr>
          <p:cNvSpPr/>
          <p:nvPr/>
        </p:nvSpPr>
        <p:spPr>
          <a:xfrm>
            <a:off x="2794490" y="4884337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A80EDB0-9B18-46B6-95E3-310C2C5E5242}"/>
              </a:ext>
            </a:extLst>
          </p:cNvPr>
          <p:cNvSpPr/>
          <p:nvPr/>
        </p:nvSpPr>
        <p:spPr>
          <a:xfrm>
            <a:off x="2794490" y="5046361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AB5AF52-662F-409C-BA53-9D0557458CDC}"/>
              </a:ext>
            </a:extLst>
          </p:cNvPr>
          <p:cNvSpPr/>
          <p:nvPr/>
        </p:nvSpPr>
        <p:spPr>
          <a:xfrm>
            <a:off x="2792990" y="5223354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1691714-AE48-4E4A-8C37-C0F89383AD23}"/>
              </a:ext>
            </a:extLst>
          </p:cNvPr>
          <p:cNvSpPr/>
          <p:nvPr/>
        </p:nvSpPr>
        <p:spPr>
          <a:xfrm>
            <a:off x="2794490" y="5387748"/>
            <a:ext cx="144016" cy="12618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527D2EA-9F36-4055-84D2-9609076375E4}"/>
              </a:ext>
            </a:extLst>
          </p:cNvPr>
          <p:cNvSpPr/>
          <p:nvPr/>
        </p:nvSpPr>
        <p:spPr>
          <a:xfrm>
            <a:off x="4860032" y="3570276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293EBD-A376-4EA0-9028-1EBDA88EEF2C}"/>
              </a:ext>
            </a:extLst>
          </p:cNvPr>
          <p:cNvSpPr/>
          <p:nvPr/>
        </p:nvSpPr>
        <p:spPr>
          <a:xfrm>
            <a:off x="4860032" y="4002324"/>
            <a:ext cx="1944216" cy="17918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D0DFA6-4C62-45FD-ADAB-E56CC0892B5E}"/>
              </a:ext>
            </a:extLst>
          </p:cNvPr>
          <p:cNvSpPr/>
          <p:nvPr/>
        </p:nvSpPr>
        <p:spPr>
          <a:xfrm>
            <a:off x="4860032" y="5794140"/>
            <a:ext cx="1944216" cy="432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FEE23A-82FC-4692-AE1D-2DEA3FA415DD}"/>
              </a:ext>
            </a:extLst>
          </p:cNvPr>
          <p:cNvSpPr txBox="1"/>
          <p:nvPr/>
        </p:nvSpPr>
        <p:spPr>
          <a:xfrm>
            <a:off x="5482171" y="4733151"/>
            <a:ext cx="79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Bravo !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830CF12-4531-4497-8303-68ACA35499E0}"/>
              </a:ext>
            </a:extLst>
          </p:cNvPr>
          <p:cNvSpPr/>
          <p:nvPr/>
        </p:nvSpPr>
        <p:spPr>
          <a:xfrm>
            <a:off x="5014202" y="5443124"/>
            <a:ext cx="1656184" cy="273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Retour accueil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7573B52-F2F5-4D4B-AAC5-7ACC9F4BB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063" y="4032420"/>
            <a:ext cx="798462" cy="79846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E69B7F0-91E7-453C-9874-58C79984D82F}"/>
              </a:ext>
            </a:extLst>
          </p:cNvPr>
          <p:cNvSpPr txBox="1"/>
          <p:nvPr/>
        </p:nvSpPr>
        <p:spPr>
          <a:xfrm>
            <a:off x="5432346" y="4982431"/>
            <a:ext cx="857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Score : 3/4</a:t>
            </a:r>
          </a:p>
        </p:txBody>
      </p:sp>
    </p:spTree>
    <p:extLst>
      <p:ext uri="{BB962C8B-B14F-4D97-AF65-F5344CB8AC3E}">
        <p14:creationId xmlns:p14="http://schemas.microsoft.com/office/powerpoint/2010/main" val="3634127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E6E6-731C-489E-9AF2-0E55B518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de module de </a:t>
            </a:r>
            <a:r>
              <a:rPr lang="fr-FR" dirty="0" err="1"/>
              <a:t>routing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49A45-623B-4AC3-B51D-75B642E1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4F30F-45F0-4E58-98BF-F1727C6A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82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BA246-E886-4B1B-8487-B1623A3032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1700808"/>
            <a:ext cx="6516216" cy="32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1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2BB5-8D35-40F6-882C-8B01380F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des routes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B8078-93B2-4B5C-8EA8-DF4782AE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EC0DC-0AE1-4F48-9DB2-5C968F2C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35961-DD5E-4C29-83FD-F81B7B4619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628800"/>
            <a:ext cx="6809348" cy="41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69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885D-04B3-48AE-ACF2-76BEDA67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21191-4DFF-416E-B257-BF581141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2B561-8801-475B-AF9C-E6DC9E7F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02BA0-8038-4D3E-AE14-5CC98AC483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1484784"/>
            <a:ext cx="6300192" cy="43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520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3D5C-AB3D-4CAD-894E-FE250699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FBA1A-7235-4A1B-A02F-EE6A2FA3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F88B6-F64D-4D8C-AEDD-A465AEAF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3FA2C-C55B-4D5A-83A7-368D7A65BD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45" y="1484784"/>
            <a:ext cx="4427984" cy="99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84B19-974E-4E3E-A20F-509972C30D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45" y="2475626"/>
            <a:ext cx="4587511" cy="1105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D05F9-0D25-4D70-98C0-A0E39D5D518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53" y="3742147"/>
            <a:ext cx="3722207" cy="223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5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4543-7034-4DB8-9417-C95C741B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2261-FD93-457C-8441-CB1B5097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0D02A-DC46-48A9-889C-E47DA6B7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08EC3-BC8E-4D76-8A96-D17525FBB1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68760"/>
            <a:ext cx="4572001" cy="2257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CDD0F-98E7-438C-858D-5CF78A93CD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3348624"/>
            <a:ext cx="3368030" cy="241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FC6E2-F1DD-411E-8599-58CB63958A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3348624"/>
            <a:ext cx="3979588" cy="266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81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79AC-8943-439E-822D-341F6A3F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 Component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DA352-25AE-473E-A820-80F2A7FB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357A4-EA9B-40AB-9F6F-80CE830C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87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2D653-98F9-42AC-8E67-E4445FF2D65C}"/>
              </a:ext>
            </a:extLst>
          </p:cNvPr>
          <p:cNvSpPr txBox="1"/>
          <p:nvPr/>
        </p:nvSpPr>
        <p:spPr>
          <a:xfrm>
            <a:off x="539552" y="1417638"/>
            <a:ext cx="607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ressemblante à </a:t>
            </a:r>
            <a:r>
              <a:rPr lang="fr-FR" dirty="0" err="1"/>
              <a:t>FinishComponent</a:t>
            </a:r>
            <a:r>
              <a:rPr lang="fr-FR" dirty="0"/>
              <a:t> du module quizz-</a:t>
            </a:r>
            <a:r>
              <a:rPr lang="fr-FR" dirty="0" err="1"/>
              <a:t>create</a:t>
            </a:r>
            <a:r>
              <a:rPr lang="fr-F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304F0-F918-4A2D-AF57-6D7121C3EB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3933056"/>
            <a:ext cx="3678113" cy="208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434EA-984D-4C81-9058-9F38F354A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48" y="1916832"/>
            <a:ext cx="4174252" cy="87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48190-A92C-4C46-A480-3F3F8F6971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022" y="3928031"/>
            <a:ext cx="3707904" cy="2019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3FBB2-DC96-4EFE-B60C-C939CFD4B76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566" y="1916832"/>
            <a:ext cx="2745777" cy="1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3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FE60-FC3F-496F-A2FB-7EB8DF11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7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88CE-52EF-4048-8DE3-6DDE9F51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Directive autofocus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F44D2-F920-45E2-9E17-DBEC7458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36623-A232-4925-A47F-5E10C5C6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27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9838-E88E-40C0-B068-92E07D69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Widget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560B-C6B4-4AB0-94DE-53C11A021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fr-FR" dirty="0"/>
              <a:t>On crée un module pour mettre tous les composants et directives qui enrichissent l’application. Composant qui ne sont pas des routes.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10B14-6C22-4657-8307-20DC7338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16632-E8F2-490F-9A7C-70988673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89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43FAC-4137-4C78-AF67-CA372A6B58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60" y="3805812"/>
            <a:ext cx="6732240" cy="9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8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B8EC-EE71-4BE5-8D30-EC566A1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et </a:t>
            </a:r>
            <a:r>
              <a:rPr lang="fr-FR" dirty="0" err="1"/>
              <a:t>npm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52B1-ECA8-48B1-8ADC-994621F3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git init </a:t>
            </a:r>
            <a:r>
              <a:rPr lang="fr-FR" dirty="0" err="1"/>
              <a:t>testserver</a:t>
            </a:r>
            <a:endParaRPr lang="fr-FR" dirty="0"/>
          </a:p>
          <a:p>
            <a:r>
              <a:rPr lang="fr-FR" dirty="0"/>
              <a:t>cd </a:t>
            </a:r>
            <a:r>
              <a:rPr lang="fr-FR" dirty="0" err="1"/>
              <a:t>testserver</a:t>
            </a:r>
            <a:endParaRPr lang="fr-FR" dirty="0"/>
          </a:p>
          <a:p>
            <a:r>
              <a:rPr lang="fr-FR" dirty="0" err="1"/>
              <a:t>npm</a:t>
            </a:r>
            <a:r>
              <a:rPr lang="fr-FR" dirty="0"/>
              <a:t> init -y</a:t>
            </a:r>
          </a:p>
          <a:p>
            <a:r>
              <a:rPr lang="fr-FR" dirty="0" err="1"/>
              <a:t>npm</a:t>
            </a:r>
            <a:r>
              <a:rPr lang="fr-FR" dirty="0"/>
              <a:t> i express</a:t>
            </a:r>
          </a:p>
          <a:p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serve-index</a:t>
            </a:r>
          </a:p>
          <a:p>
            <a:r>
              <a:rPr lang="fr-FR" dirty="0"/>
              <a:t>Copier le script server-v1.</a:t>
            </a:r>
          </a:p>
          <a:p>
            <a:r>
              <a:rPr lang="fr-FR" dirty="0"/>
              <a:t>Faire un fichier .</a:t>
            </a:r>
            <a:r>
              <a:rPr lang="fr-FR" dirty="0" err="1"/>
              <a:t>gitignore</a:t>
            </a:r>
            <a:r>
              <a:rPr lang="fr-FR" dirty="0"/>
              <a:t> pour ignorer </a:t>
            </a:r>
            <a:r>
              <a:rPr lang="fr-FR" dirty="0" err="1"/>
              <a:t>node_modules</a:t>
            </a:r>
            <a:r>
              <a:rPr lang="fr-FR" dirty="0"/>
              <a:t> et le projet « essai ».</a:t>
            </a:r>
          </a:p>
          <a:p>
            <a:r>
              <a:rPr lang="fr-FR" dirty="0"/>
              <a:t>Git commit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C4A52-A7C1-4145-ADFB-700DFC89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B3FA8-9112-4233-9F05-95C9D8EF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8587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EF0F-3F86-435A-B46F-11C86E45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directive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B485E-C463-4A45-810A-19E27EBD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52AC5-4D3B-4270-BA33-866BCF02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C1D1B-BA69-4D8D-9A2B-9D9F21745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56" y="1700808"/>
            <a:ext cx="7918087" cy="1008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587E9-107A-4912-A7EA-5572CA9BAA19}"/>
              </a:ext>
            </a:extLst>
          </p:cNvPr>
          <p:cNvSpPr txBox="1"/>
          <p:nvPr/>
        </p:nvSpPr>
        <p:spPr>
          <a:xfrm>
            <a:off x="755577" y="3789040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Une directive est une généralisation du concept de composant.</a:t>
            </a:r>
          </a:p>
          <a:p>
            <a:r>
              <a:rPr lang="fr-FR" dirty="0"/>
              <a:t>Une directive n’a pas forcément une partie visuelle, elle peut s’appuyer sur celle d’un composant par exemple.</a:t>
            </a:r>
          </a:p>
        </p:txBody>
      </p:sp>
    </p:spTree>
    <p:extLst>
      <p:ext uri="{BB962C8B-B14F-4D97-AF65-F5344CB8AC3E}">
        <p14:creationId xmlns:p14="http://schemas.microsoft.com/office/powerpoint/2010/main" val="2262103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8BE7-4991-4737-88A1-D5EED53C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directive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6E66B-7C85-47A9-991A-7D388707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5A225-C026-4795-962D-1CFB47FF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91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1970F-E674-479F-9D04-3D0F8AF88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340768"/>
            <a:ext cx="2712236" cy="189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CCF6C-3794-409B-803F-302A951271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423" y="1340768"/>
            <a:ext cx="3833741" cy="33569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F66ECED-CCBA-4C94-8A29-5B7F6D2BE571}"/>
              </a:ext>
            </a:extLst>
          </p:cNvPr>
          <p:cNvSpPr/>
          <p:nvPr/>
        </p:nvSpPr>
        <p:spPr>
          <a:xfrm>
            <a:off x="6084168" y="2780928"/>
            <a:ext cx="1801996" cy="360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924A0A-483F-4CD6-BC19-4801754B23EF}"/>
              </a:ext>
            </a:extLst>
          </p:cNvPr>
          <p:cNvCxnSpPr/>
          <p:nvPr/>
        </p:nvCxnSpPr>
        <p:spPr>
          <a:xfrm flipH="1">
            <a:off x="7740352" y="2348880"/>
            <a:ext cx="576064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5C13A2-412E-4F5F-8075-E9ADF5E39758}"/>
              </a:ext>
            </a:extLst>
          </p:cNvPr>
          <p:cNvSpPr txBox="1"/>
          <p:nvPr/>
        </p:nvSpPr>
        <p:spPr>
          <a:xfrm>
            <a:off x="683569" y="5445224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directive doit être </a:t>
            </a:r>
            <a:r>
              <a:rPr lang="fr-FR" b="1" dirty="0"/>
              <a:t>déclarée</a:t>
            </a:r>
            <a:r>
              <a:rPr lang="fr-FR" dirty="0"/>
              <a:t> dans le module widget, qui doit être </a:t>
            </a:r>
            <a:r>
              <a:rPr lang="fr-FR" b="1" dirty="0"/>
              <a:t>importé</a:t>
            </a:r>
            <a:r>
              <a:rPr lang="fr-FR" dirty="0"/>
              <a:t> dans le module </a:t>
            </a:r>
            <a:r>
              <a:rPr lang="fr-FR" dirty="0" err="1"/>
              <a:t>QuizzCreate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79640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1CF0-F17D-4CF0-960B-3AFEFFBC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Schema</a:t>
            </a:r>
            <a:r>
              <a:rPr lang="fr-FR" dirty="0"/>
              <a:t> de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B9DDD-B0FE-49DC-B1C5-F002C5ADE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E893B-9D2A-449A-84B3-A7E5E892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92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9882E-503D-425D-8540-613C224FCF52}"/>
              </a:ext>
            </a:extLst>
          </p:cNvPr>
          <p:cNvSpPr/>
          <p:nvPr/>
        </p:nvSpPr>
        <p:spPr>
          <a:xfrm>
            <a:off x="4283968" y="2204864"/>
            <a:ext cx="151216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AppModule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F89B5-3463-4B4B-9712-5A2956F2F434}"/>
              </a:ext>
            </a:extLst>
          </p:cNvPr>
          <p:cNvSpPr/>
          <p:nvPr/>
        </p:nvSpPr>
        <p:spPr>
          <a:xfrm>
            <a:off x="1979712" y="3339306"/>
            <a:ext cx="2088232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QuizzCreateModule</a:t>
            </a:r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A94A55-8F7C-4BB2-BE94-ECB3442FDD5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3023828" y="2569989"/>
            <a:ext cx="2016224" cy="76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76E16-5601-46C4-87A0-503C5D8C1FCD}"/>
              </a:ext>
            </a:extLst>
          </p:cNvPr>
          <p:cNvSpPr/>
          <p:nvPr/>
        </p:nvSpPr>
        <p:spPr>
          <a:xfrm>
            <a:off x="323528" y="5157192"/>
            <a:ext cx="2304256" cy="3651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AutofocusDirective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A3A98E-2CE9-4195-8DD7-16C246986708}"/>
              </a:ext>
            </a:extLst>
          </p:cNvPr>
          <p:cNvSpPr/>
          <p:nvPr/>
        </p:nvSpPr>
        <p:spPr>
          <a:xfrm>
            <a:off x="1035968" y="4248249"/>
            <a:ext cx="2088232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WidgetModule</a:t>
            </a:r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F3338D-AED1-41BD-8C6D-B152BCB36FB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1475656" y="4613374"/>
            <a:ext cx="604428" cy="5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A0703-5EF9-4552-B365-DEB005B72B83}"/>
              </a:ext>
            </a:extLst>
          </p:cNvPr>
          <p:cNvCxnSpPr>
            <a:stCxn id="12" idx="0"/>
            <a:endCxn id="7" idx="2"/>
          </p:cNvCxnSpPr>
          <p:nvPr/>
        </p:nvCxnSpPr>
        <p:spPr>
          <a:xfrm flipV="1">
            <a:off x="2080084" y="3704431"/>
            <a:ext cx="943744" cy="5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3FD7AFF-FAEA-4D55-951D-9DB1ABBB2EB7}"/>
              </a:ext>
            </a:extLst>
          </p:cNvPr>
          <p:cNvSpPr/>
          <p:nvPr/>
        </p:nvSpPr>
        <p:spPr>
          <a:xfrm>
            <a:off x="3805598" y="4248249"/>
            <a:ext cx="2304256" cy="3651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CreateComponent</a:t>
            </a:r>
            <a:endParaRPr lang="fr-FR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EE5E3E-BB1A-4943-81C1-6D66DAF29F5B}"/>
              </a:ext>
            </a:extLst>
          </p:cNvPr>
          <p:cNvCxnSpPr>
            <a:stCxn id="17" idx="0"/>
            <a:endCxn id="7" idx="2"/>
          </p:cNvCxnSpPr>
          <p:nvPr/>
        </p:nvCxnSpPr>
        <p:spPr>
          <a:xfrm flipH="1" flipV="1">
            <a:off x="3023828" y="3704431"/>
            <a:ext cx="1933898" cy="54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865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2EF6-6687-4CA1-B433-B5962827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 la directive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9EAFC-F3BD-4CA0-853F-981B38B2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9839F-0C6B-42E6-9034-A7385602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93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3AB9C-342C-4DDB-A727-3D64CBE286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758" y="2420888"/>
            <a:ext cx="7274562" cy="193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35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0C71-2B6A-4808-AAC3-41517A1B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Mécanisme d’injection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7A82B-F804-45C4-A8A3-EE0D657B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F8AEB-FA90-43E0-ABDA-2D23BC99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21CCC-F760-47F0-980F-BC170F326F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556792"/>
            <a:ext cx="6775984" cy="199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D0CF6-98AE-471E-8575-9F0876809D03}"/>
              </a:ext>
            </a:extLst>
          </p:cNvPr>
          <p:cNvSpPr txBox="1"/>
          <p:nvPr/>
        </p:nvSpPr>
        <p:spPr>
          <a:xfrm>
            <a:off x="683568" y="4077072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/>
              <a:t>Typescript</a:t>
            </a:r>
            <a:r>
              <a:rPr lang="fr-FR" dirty="0"/>
              <a:t> : fabrication automatique d’attribut en paramètre du constructeur.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Angular</a:t>
            </a:r>
            <a:r>
              <a:rPr lang="fr-FR" dirty="0"/>
              <a:t> : le typage de l’élément est utilisé par le compilateur </a:t>
            </a:r>
            <a:r>
              <a:rPr lang="fr-FR" dirty="0" err="1"/>
              <a:t>Angular</a:t>
            </a:r>
            <a:r>
              <a:rPr lang="fr-FR" dirty="0"/>
              <a:t> pour savoir quoi injecter.</a:t>
            </a:r>
          </a:p>
        </p:txBody>
      </p:sp>
    </p:spTree>
    <p:extLst>
      <p:ext uri="{BB962C8B-B14F-4D97-AF65-F5344CB8AC3E}">
        <p14:creationId xmlns:p14="http://schemas.microsoft.com/office/powerpoint/2010/main" val="116976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7E2D-743D-4569-B61A-39524A91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OnInit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FCFAC-DE23-4340-828F-66CBE889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CD3E7-C83E-43D9-98BA-ACDEBB24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1957D-CBE0-4859-81D8-AF73D33F9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700808"/>
            <a:ext cx="7317361" cy="40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814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7601-A561-4480-8958-6A3CF379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8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8147-FACC-44B3-A9B4-D67942F3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Implémenter un formulaire réactif sur le nom d’un quizz</a:t>
            </a:r>
          </a:p>
          <a:p>
            <a:r>
              <a:rPr lang="fr-FR" dirty="0"/>
              <a:t>Sauver le quizz dans un </a:t>
            </a:r>
            <a:r>
              <a:rPr lang="fr-FR" dirty="0" err="1"/>
              <a:t>localstorage</a:t>
            </a:r>
            <a:endParaRPr lang="fr-FR" dirty="0"/>
          </a:p>
          <a:p>
            <a:pPr lvl="1"/>
            <a:r>
              <a:rPr lang="fr-FR" dirty="0"/>
              <a:t>Pour permettre de survivre face à un </a:t>
            </a:r>
            <a:r>
              <a:rPr lang="fr-FR" dirty="0" err="1"/>
              <a:t>refresh</a:t>
            </a:r>
            <a:r>
              <a:rPr lang="fr-FR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5EB04-A545-4ED0-8722-96016C8E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D832E-9D9D-4F3A-B410-C5E657CA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230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F45E-9AE0-4FC7-9922-0188F6F7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 du module des formulaires réactifs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6FB6A-C941-4320-9454-B4873AAE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B8A64-12D7-49AA-AB86-2AB04E199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97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E41EE-0BF6-43CC-9EDA-E0C08EE8B6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1844824"/>
            <a:ext cx="6722463" cy="36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18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F361-5580-42DA-B171-4E9F69B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ngNoForm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DB46D-4A24-4F6B-ACDF-1CC1C988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E8FA1-2613-4D00-9931-24DA912D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98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7441-14B3-448E-B143-9BDA4B798B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3429000"/>
            <a:ext cx="8018406" cy="1507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47B9B-492C-4592-8294-951F9BA42ECF}"/>
              </a:ext>
            </a:extLst>
          </p:cNvPr>
          <p:cNvSpPr txBox="1"/>
          <p:nvPr/>
        </p:nvSpPr>
        <p:spPr>
          <a:xfrm>
            <a:off x="683569" y="1844824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qu’un formulaire ne prenne pas en compte les automatismes des formulaires réactifs.</a:t>
            </a:r>
          </a:p>
        </p:txBody>
      </p:sp>
    </p:spTree>
    <p:extLst>
      <p:ext uri="{BB962C8B-B14F-4D97-AF65-F5344CB8AC3E}">
        <p14:creationId xmlns:p14="http://schemas.microsoft.com/office/powerpoint/2010/main" val="7222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1908-B945-41DA-B2F9-1BA3AE5C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du formulaire réactif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26AD-37D4-468E-A268-2E2AA8FB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@JLG Consulting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07-EF77-45FD-9DCF-8529E350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F86D-B248-40EE-9D98-C59256F51133}" type="slidenum">
              <a:rPr lang="fr-FR" smtClean="0"/>
              <a:t>99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30E35-B2F8-42B8-A7CE-B9AEB2BDF3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84785"/>
            <a:ext cx="5638800" cy="1423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FC9D0-FB5D-44A2-87B2-59A39F3A3F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996728"/>
            <a:ext cx="5638800" cy="321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19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7306</Words>
  <Application>Microsoft Office PowerPoint</Application>
  <PresentationFormat>On-screen Show (4:3)</PresentationFormat>
  <Paragraphs>1906</Paragraphs>
  <Slides>266</Slides>
  <Notes>266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266</vt:i4>
      </vt:variant>
    </vt:vector>
  </HeadingPairs>
  <TitlesOfParts>
    <vt:vector size="270" baseType="lpstr">
      <vt:lpstr>Arial</vt:lpstr>
      <vt:lpstr>Calibri</vt:lpstr>
      <vt:lpstr>Courier New</vt:lpstr>
      <vt:lpstr>Thème Office</vt:lpstr>
      <vt:lpstr>Formation Angular, maîtriser le framework Front-End de Google </vt:lpstr>
      <vt:lpstr>Objectifs</vt:lpstr>
      <vt:lpstr>Repository github</vt:lpstr>
      <vt:lpstr>TP avant de commencer</vt:lpstr>
      <vt:lpstr>Documentation</vt:lpstr>
      <vt:lpstr>Challenge 1 !</vt:lpstr>
      <vt:lpstr>Angular cli</vt:lpstr>
      <vt:lpstr>Commandes</vt:lpstr>
      <vt:lpstr>Git et npm</vt:lpstr>
      <vt:lpstr>Scripts du serveur HTTP</vt:lpstr>
      <vt:lpstr>Site de test</vt:lpstr>
      <vt:lpstr>Site en dev</vt:lpstr>
      <vt:lpstr>Site délivré sur testserver</vt:lpstr>
      <vt:lpstr>Faire marcher les 3 types de test</vt:lpstr>
      <vt:lpstr>Correction</vt:lpstr>
      <vt:lpstr>Examen des fichiers de ng-cli</vt:lpstr>
      <vt:lpstr>Le répertoire src</vt:lpstr>
      <vt:lpstr>Le répertoire app</vt:lpstr>
      <vt:lpstr>Angular</vt:lpstr>
      <vt:lpstr>Démarrage d’angular</vt:lpstr>
      <vt:lpstr>Index.html</vt:lpstr>
      <vt:lpstr>src/app/main.ts</vt:lpstr>
      <vt:lpstr>Définition d’un module Angular</vt:lpstr>
      <vt:lpstr>Syntaxe module</vt:lpstr>
      <vt:lpstr>Documentation Angular</vt:lpstr>
      <vt:lpstr>Challenge 2 !</vt:lpstr>
      <vt:lpstr>Indication</vt:lpstr>
      <vt:lpstr>Visuel</vt:lpstr>
      <vt:lpstr>Création d’artefact angular</vt:lpstr>
      <vt:lpstr>Plugins dans VSCODE</vt:lpstr>
      <vt:lpstr>Emmet</vt:lpstr>
      <vt:lpstr>Emmet.io</vt:lpstr>
      <vt:lpstr>Challenge 3 !</vt:lpstr>
      <vt:lpstr>Indications</vt:lpstr>
      <vt:lpstr>SCSS</vt:lpstr>
      <vt:lpstr>Renommer le projet essai en quizz</vt:lpstr>
      <vt:lpstr>Structure modules et composants</vt:lpstr>
      <vt:lpstr>Creation du module Layout</vt:lpstr>
      <vt:lpstr>Création d’un composant</vt:lpstr>
      <vt:lpstr>Diff du module layout</vt:lpstr>
      <vt:lpstr>Complétion automatique !</vt:lpstr>
      <vt:lpstr>Note perso : CTRL+E (Emmet notation)</vt:lpstr>
      <vt:lpstr>Ng content</vt:lpstr>
      <vt:lpstr>Download logo et favicon</vt:lpstr>
      <vt:lpstr>CSS angular</vt:lpstr>
      <vt:lpstr>Transformer un projet CSS en projet SCSS</vt:lpstr>
      <vt:lpstr>Ajouter normalize.css</vt:lpstr>
      <vt:lpstr>Footer</vt:lpstr>
      <vt:lpstr>Body</vt:lpstr>
      <vt:lpstr>Rendu</vt:lpstr>
      <vt:lpstr>Traitement du body</vt:lpstr>
      <vt:lpstr>Bouton en flat design</vt:lpstr>
      <vt:lpstr>Lien respectant le wireframe</vt:lpstr>
      <vt:lpstr>Fin de l’exo3</vt:lpstr>
      <vt:lpstr>Décorateur</vt:lpstr>
      <vt:lpstr>Challenge 4 !</vt:lpstr>
      <vt:lpstr>Favicon</vt:lpstr>
      <vt:lpstr>Les différents usage des composants</vt:lpstr>
      <vt:lpstr>Créer un module de routing</vt:lpstr>
      <vt:lpstr>Créer des composants routes</vt:lpstr>
      <vt:lpstr>Configure les routes</vt:lpstr>
      <vt:lpstr>Ajout du routing dans layout</vt:lpstr>
      <vt:lpstr>Directive routerLink</vt:lpstr>
      <vt:lpstr>routerLink vs href</vt:lpstr>
      <vt:lpstr>Challenge 5 !</vt:lpstr>
      <vt:lpstr>Création d’un module de routing</vt:lpstr>
      <vt:lpstr>Création des composants routes</vt:lpstr>
      <vt:lpstr>Create component DOM</vt:lpstr>
      <vt:lpstr>Décoration CSS d’un composant</vt:lpstr>
      <vt:lpstr>Notion de bouton primaire</vt:lpstr>
      <vt:lpstr>Setup DOM</vt:lpstr>
      <vt:lpstr>Setup décoration SCSS</vt:lpstr>
      <vt:lpstr>Ajout des liens</vt:lpstr>
      <vt:lpstr>Add question DOM</vt:lpstr>
      <vt:lpstr>Add question SCSS</vt:lpstr>
      <vt:lpstr>*ngFor</vt:lpstr>
      <vt:lpstr>CSS</vt:lpstr>
      <vt:lpstr>Intégration d’une librairie externe</vt:lpstr>
      <vt:lpstr>Ajout d’une icône Font Awesome</vt:lpstr>
      <vt:lpstr>Display Flex en colonne</vt:lpstr>
      <vt:lpstr>Challenge 6 !</vt:lpstr>
      <vt:lpstr>Creation de module de routing</vt:lpstr>
      <vt:lpstr>Création des routes</vt:lpstr>
      <vt:lpstr>Configuration des url</vt:lpstr>
      <vt:lpstr>List component</vt:lpstr>
      <vt:lpstr>Question component</vt:lpstr>
      <vt:lpstr>Score Component</vt:lpstr>
      <vt:lpstr>Challenge 7 !</vt:lpstr>
      <vt:lpstr>Widget module</vt:lpstr>
      <vt:lpstr>Création de directive</vt:lpstr>
      <vt:lpstr>Test directive</vt:lpstr>
      <vt:lpstr>Schema de structure</vt:lpstr>
      <vt:lpstr>Utilisation de la directive</vt:lpstr>
      <vt:lpstr>Mécanisme d’injection</vt:lpstr>
      <vt:lpstr>OnInit</vt:lpstr>
      <vt:lpstr>Challenge 8 !</vt:lpstr>
      <vt:lpstr>Ajout du module des formulaires réactifs</vt:lpstr>
      <vt:lpstr>ngNoForm</vt:lpstr>
      <vt:lpstr>Ajout du formulaire réactif</vt:lpstr>
      <vt:lpstr>Sauver le quizz</vt:lpstr>
      <vt:lpstr>A quoi sert un service ?</vt:lpstr>
      <vt:lpstr>Service vs Class</vt:lpstr>
      <vt:lpstr>Classe entité</vt:lpstr>
      <vt:lpstr>Submit</vt:lpstr>
      <vt:lpstr>Challenge 9 !</vt:lpstr>
      <vt:lpstr>Interface Question</vt:lpstr>
      <vt:lpstr>Complétion de la classe avec Question</vt:lpstr>
      <vt:lpstr>Le service QuizzService</vt:lpstr>
      <vt:lpstr>Le composant « setup »</vt:lpstr>
      <vt:lpstr>Challenge 10</vt:lpstr>
      <vt:lpstr>Service QuizzService</vt:lpstr>
      <vt:lpstr>Composant « setup »</vt:lpstr>
      <vt:lpstr>Composant « addQuestion »</vt:lpstr>
      <vt:lpstr>Composant « addQuestion »</vt:lpstr>
      <vt:lpstr>Challenge 11</vt:lpstr>
      <vt:lpstr>Service Quizz</vt:lpstr>
      <vt:lpstr>Service Quizz (suite)</vt:lpstr>
      <vt:lpstr>Composant « setup »</vt:lpstr>
      <vt:lpstr>Challenge 12</vt:lpstr>
      <vt:lpstr>Disable le bouton</vt:lpstr>
      <vt:lpstr>Liste quizz component</vt:lpstr>
      <vt:lpstr>Challenge 13</vt:lpstr>
      <vt:lpstr>Composant « Liste »</vt:lpstr>
      <vt:lpstr>Service des Quizz</vt:lpstr>
      <vt:lpstr>URL de route dynamique</vt:lpstr>
      <vt:lpstr>Interface Question</vt:lpstr>
      <vt:lpstr>Service QuizzService</vt:lpstr>
      <vt:lpstr>Ajout de formulaire</vt:lpstr>
      <vt:lpstr>Composant « Question »</vt:lpstr>
      <vt:lpstr>Challenge 14</vt:lpstr>
      <vt:lpstr>Composant « question »</vt:lpstr>
      <vt:lpstr>Service amélioré</vt:lpstr>
      <vt:lpstr>Challenge 15</vt:lpstr>
      <vt:lpstr>Composant « score »</vt:lpstr>
      <vt:lpstr>Challenge 16</vt:lpstr>
      <vt:lpstr>HTTP Quizz Service</vt:lpstr>
      <vt:lpstr>Interfaces</vt:lpstr>
      <vt:lpstr>Implémentation HTTP</vt:lpstr>
      <vt:lpstr>Test sur serveur http</vt:lpstr>
      <vt:lpstr>Mise en place du CORS</vt:lpstr>
      <vt:lpstr>nodemon</vt:lpstr>
      <vt:lpstr>Implémentation du web service GET</vt:lpstr>
      <vt:lpstr>Test interface</vt:lpstr>
      <vt:lpstr>Bug sur JSON</vt:lpstr>
      <vt:lpstr>Test encore</vt:lpstr>
      <vt:lpstr>Ajouter un quizz HTTP</vt:lpstr>
      <vt:lpstr>Rappel sur quelques codes HTTP</vt:lpstr>
      <vt:lpstr>Implémentation du POST sur le serveur</vt:lpstr>
      <vt:lpstr>Proxy sur ng serve</vt:lpstr>
      <vt:lpstr>Challenge 17</vt:lpstr>
      <vt:lpstr>Linter un projet Angular</vt:lpstr>
      <vt:lpstr>Test unitaire</vt:lpstr>
      <vt:lpstr>ng test</vt:lpstr>
      <vt:lpstr>Test de directive</vt:lpstr>
      <vt:lpstr>Pour test que la directive</vt:lpstr>
      <vt:lpstr>Eviter le random</vt:lpstr>
      <vt:lpstr>Test AppComponent</vt:lpstr>
      <vt:lpstr>Ecran de test Karma</vt:lpstr>
      <vt:lpstr>Test BodyComponent</vt:lpstr>
      <vt:lpstr>Test des routes du create quizz</vt:lpstr>
      <vt:lpstr>Test des routes du exec quizz</vt:lpstr>
      <vt:lpstr>Test headless avec coverage</vt:lpstr>
      <vt:lpstr>Challenge 18</vt:lpstr>
      <vt:lpstr>ng e2e</vt:lpstr>
      <vt:lpstr>Ajuster angular.json</vt:lpstr>
      <vt:lpstr>Attention aux réglages</vt:lpstr>
      <vt:lpstr>Fixer le scénario de base</vt:lpstr>
      <vt:lpstr>Tester</vt:lpstr>
      <vt:lpstr>Scenario : créer un quizz</vt:lpstr>
      <vt:lpstr>Scenario</vt:lpstr>
      <vt:lpstr>Faire un quizz (Protractor)</vt:lpstr>
      <vt:lpstr>Refactorer du code de composant</vt:lpstr>
      <vt:lpstr>Challenge 19</vt:lpstr>
      <vt:lpstr>Facile !</vt:lpstr>
      <vt:lpstr>Challenge 20</vt:lpstr>
      <vt:lpstr>Utiliser vh (ou vw) pour les grands écrans.</vt:lpstr>
      <vt:lpstr>Challenge 21</vt:lpstr>
      <vt:lpstr>Ajout dans le formulaire réactif</vt:lpstr>
      <vt:lpstr>Implémentation du validator</vt:lpstr>
      <vt:lpstr>Visualisation de la longueur max.</vt:lpstr>
      <vt:lpstr>Implémentation du composant</vt:lpstr>
      <vt:lpstr>Ajout du composant dans Add-Question</vt:lpstr>
      <vt:lpstr>SCSS position absolute</vt:lpstr>
      <vt:lpstr>Ajout des customs validators</vt:lpstr>
      <vt:lpstr>Challenge 22</vt:lpstr>
      <vt:lpstr>Question HTML</vt:lpstr>
      <vt:lpstr>CSS</vt:lpstr>
      <vt:lpstr>Pour trouver ce qui a été fait.</vt:lpstr>
      <vt:lpstr>Challenge 23</vt:lpstr>
      <vt:lpstr>@Input decorator</vt:lpstr>
      <vt:lpstr>EventEmitter</vt:lpstr>
      <vt:lpstr>@Output decorator</vt:lpstr>
      <vt:lpstr>@ViewChild-@ContentChild</vt:lpstr>
      <vt:lpstr>Challenge 24</vt:lpstr>
      <vt:lpstr>Guard</vt:lpstr>
      <vt:lpstr>Guard</vt:lpstr>
      <vt:lpstr>Configurer la route</vt:lpstr>
      <vt:lpstr>Test e2e</vt:lpstr>
      <vt:lpstr>Challenge 25</vt:lpstr>
      <vt:lpstr>Créer librairie</vt:lpstr>
      <vt:lpstr>Déplacer les fichiers</vt:lpstr>
      <vt:lpstr>Renommer les préfixes</vt:lpstr>
      <vt:lpstr>imports</vt:lpstr>
      <vt:lpstr>Building</vt:lpstr>
      <vt:lpstr>Tests</vt:lpstr>
      <vt:lpstr>BRAVO !</vt:lpstr>
      <vt:lpstr>APPENDICE</vt:lpstr>
      <vt:lpstr>Host vs Parent</vt:lpstr>
      <vt:lpstr>Service</vt:lpstr>
      <vt:lpstr>Injection dans Angular</vt:lpstr>
      <vt:lpstr>Librairie des observables</vt:lpstr>
      <vt:lpstr>Observable</vt:lpstr>
      <vt:lpstr>Marble diagram</vt:lpstr>
      <vt:lpstr>Databinding</vt:lpstr>
      <vt:lpstr>Databinding</vt:lpstr>
      <vt:lpstr>Databinding notation</vt:lpstr>
      <vt:lpstr>2-way databinding</vt:lpstr>
      <vt:lpstr>Directives</vt:lpstr>
      <vt:lpstr>2 types de tests</vt:lpstr>
      <vt:lpstr>Tester quoi ?</vt:lpstr>
      <vt:lpstr>Tester des changements d’état</vt:lpstr>
      <vt:lpstr>Karma – tests unitaires</vt:lpstr>
      <vt:lpstr>Protractor</vt:lpstr>
      <vt:lpstr>Livraison en production</vt:lpstr>
      <vt:lpstr>Migration AngularJS vers Angular</vt:lpstr>
      <vt:lpstr>Mauvaise nouvelle</vt:lpstr>
      <vt:lpstr>Bonne nouvelle</vt:lpstr>
      <vt:lpstr>AngularJS</vt:lpstr>
      <vt:lpstr>Angular</vt:lpstr>
      <vt:lpstr>AngularJS cycle de vie</vt:lpstr>
      <vt:lpstr>Angular cycle de vie</vt:lpstr>
      <vt:lpstr>Autre différences</vt:lpstr>
      <vt:lpstr>AngularJS Locale injection</vt:lpstr>
      <vt:lpstr>Directive devenant des directives de structures</vt:lpstr>
      <vt:lpstr>PowerPoint Presentation</vt:lpstr>
      <vt:lpstr>PowerPoint Presentation</vt:lpstr>
      <vt:lpstr>Cases utiles pour Angular</vt:lpstr>
      <vt:lpstr>Migration</vt:lpstr>
      <vt:lpstr>Correspondance des structures conceptuelles</vt:lpstr>
      <vt:lpstr>Guide officiel</vt:lpstr>
      <vt:lpstr>Et les différences entre Angular2/4/5/6 ?</vt:lpstr>
      <vt:lpstr>Notions Javascript</vt:lpstr>
      <vt:lpstr>Portée</vt:lpstr>
      <vt:lpstr>Template string</vt:lpstr>
      <vt:lpstr>Arrow functions</vt:lpstr>
      <vt:lpstr>Appel bloquant</vt:lpstr>
      <vt:lpstr>Promise</vt:lpstr>
      <vt:lpstr>Async Await</vt:lpstr>
      <vt:lpstr>Class</vt:lpstr>
      <vt:lpstr>Besoin de coder en module</vt:lpstr>
      <vt:lpstr>Module Javascript</vt:lpstr>
      <vt:lpstr>Programmation Fonctionnelle</vt:lpstr>
      <vt:lpstr>Fonctions pures</vt:lpstr>
      <vt:lpstr>Exemple</vt:lpstr>
      <vt:lpstr>Fonction d’ordre supérieure</vt:lpstr>
      <vt:lpstr>Exemple</vt:lpstr>
      <vt:lpstr>ES5</vt:lpstr>
      <vt:lpstr>Spécificité Angular : Typescript</vt:lpstr>
      <vt:lpstr>Ouf…</vt:lpstr>
      <vt:lpstr>Tooling JS pour Angular</vt:lpstr>
      <vt:lpstr>Core-JS</vt:lpstr>
      <vt:lpstr>Zone.js</vt:lpstr>
      <vt:lpstr>Zone.js et Angular</vt:lpstr>
      <vt:lpstr>Observable vs Functions</vt:lpstr>
      <vt:lpstr>Redux devtools</vt:lpstr>
      <vt:lpstr>Fin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AngularJS, maîtriser le Framework JavaScript de Google</dc:title>
  <dc:creator>Kakawuette</dc:creator>
  <cp:lastModifiedBy>jlouis</cp:lastModifiedBy>
  <cp:revision>3374</cp:revision>
  <cp:lastPrinted>2019-10-06T15:14:49Z</cp:lastPrinted>
  <dcterms:created xsi:type="dcterms:W3CDTF">2014-07-16T08:17:18Z</dcterms:created>
  <dcterms:modified xsi:type="dcterms:W3CDTF">2019-10-06T15:17:34Z</dcterms:modified>
</cp:coreProperties>
</file>